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196" r:id="rId3"/>
    <p:sldId id="2197" r:id="rId4"/>
    <p:sldId id="2198" r:id="rId5"/>
    <p:sldId id="2199" r:id="rId6"/>
    <p:sldId id="2200" r:id="rId7"/>
    <p:sldId id="2201" r:id="rId8"/>
    <p:sldId id="2202" r:id="rId9"/>
    <p:sldId id="2203" r:id="rId10"/>
    <p:sldId id="2204" r:id="rId11"/>
    <p:sldId id="2206" r:id="rId12"/>
    <p:sldId id="2205" r:id="rId13"/>
    <p:sldId id="295" r:id="rId14"/>
  </p:sldIdLst>
  <p:sldSz cx="12192000" cy="6858000"/>
  <p:notesSz cx="12192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908" userDrawn="1">
          <p15:clr>
            <a:srgbClr val="A4A3A4"/>
          </p15:clr>
        </p15:guide>
        <p15:guide id="2" pos="2139" userDrawn="1">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4" roundtripDataSignature="AMtx7mj1Cg5f0CMxOF4jE6pZYNT6bZqTd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980C"/>
    <a:srgbClr val="F19C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5632" autoAdjust="0"/>
  </p:normalViewPr>
  <p:slideViewPr>
    <p:cSldViewPr snapToGrid="0">
      <p:cViewPr varScale="1">
        <p:scale>
          <a:sx n="82" d="100"/>
          <a:sy n="82" d="100"/>
        </p:scale>
        <p:origin x="634" y="77"/>
      </p:cViewPr>
      <p:guideLst>
        <p:guide orient="horz" pos="2908"/>
        <p:guide pos="21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46"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44"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5283200" cy="3444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6905625" y="0"/>
            <a:ext cx="5283200" cy="3444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1219200" y="3300413"/>
            <a:ext cx="9753600" cy="270033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513513"/>
            <a:ext cx="5283200" cy="3444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6905625" y="6513513"/>
            <a:ext cx="5283200" cy="3444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tr-TR"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41894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1: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 name="Google Shape;30;p1:notes"/>
          <p:cNvSpPr txBox="1">
            <a:spLocks noGrp="1"/>
          </p:cNvSpPr>
          <p:nvPr>
            <p:ph type="body" idx="1"/>
          </p:nvPr>
        </p:nvSpPr>
        <p:spPr>
          <a:xfrm>
            <a:off x="1219200" y="3300413"/>
            <a:ext cx="9753600" cy="270033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 name="Google Shape;31;p1:notes"/>
          <p:cNvSpPr txBox="1">
            <a:spLocks noGrp="1"/>
          </p:cNvSpPr>
          <p:nvPr>
            <p:ph type="sldNum" idx="12"/>
          </p:nvPr>
        </p:nvSpPr>
        <p:spPr>
          <a:xfrm>
            <a:off x="6905625" y="6513513"/>
            <a:ext cx="5283200" cy="3444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tr-T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1896194d30_0_42:notes"/>
          <p:cNvSpPr txBox="1">
            <a:spLocks noGrp="1"/>
          </p:cNvSpPr>
          <p:nvPr>
            <p:ph type="body" idx="1"/>
          </p:nvPr>
        </p:nvSpPr>
        <p:spPr>
          <a:xfrm>
            <a:off x="1219200" y="3300413"/>
            <a:ext cx="97536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11896194d30_0_42: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03169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1896194d30_0_42:notes"/>
          <p:cNvSpPr txBox="1">
            <a:spLocks noGrp="1"/>
          </p:cNvSpPr>
          <p:nvPr>
            <p:ph type="body" idx="1"/>
          </p:nvPr>
        </p:nvSpPr>
        <p:spPr>
          <a:xfrm>
            <a:off x="1219200" y="3300413"/>
            <a:ext cx="97536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11896194d30_0_42: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56549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1896194d30_0_42:notes"/>
          <p:cNvSpPr txBox="1">
            <a:spLocks noGrp="1"/>
          </p:cNvSpPr>
          <p:nvPr>
            <p:ph type="body" idx="1"/>
          </p:nvPr>
        </p:nvSpPr>
        <p:spPr>
          <a:xfrm>
            <a:off x="1219200" y="3300413"/>
            <a:ext cx="97536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11896194d30_0_42: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42843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1896194d30_0_42:notes"/>
          <p:cNvSpPr txBox="1">
            <a:spLocks noGrp="1"/>
          </p:cNvSpPr>
          <p:nvPr>
            <p:ph type="body" idx="1"/>
          </p:nvPr>
        </p:nvSpPr>
        <p:spPr>
          <a:xfrm>
            <a:off x="1219200" y="3300413"/>
            <a:ext cx="97536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11896194d30_0_42: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11018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1896194d30_0_42:notes"/>
          <p:cNvSpPr txBox="1">
            <a:spLocks noGrp="1"/>
          </p:cNvSpPr>
          <p:nvPr>
            <p:ph type="body" idx="1"/>
          </p:nvPr>
        </p:nvSpPr>
        <p:spPr>
          <a:xfrm>
            <a:off x="1219200" y="3300413"/>
            <a:ext cx="97536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11896194d30_0_42: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36944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1896194d30_0_42:notes"/>
          <p:cNvSpPr txBox="1">
            <a:spLocks noGrp="1"/>
          </p:cNvSpPr>
          <p:nvPr>
            <p:ph type="body" idx="1"/>
          </p:nvPr>
        </p:nvSpPr>
        <p:spPr>
          <a:xfrm>
            <a:off x="1219200" y="3300413"/>
            <a:ext cx="97536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11896194d30_0_42: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0335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1896194d30_0_42:notes"/>
          <p:cNvSpPr txBox="1">
            <a:spLocks noGrp="1"/>
          </p:cNvSpPr>
          <p:nvPr>
            <p:ph type="body" idx="1"/>
          </p:nvPr>
        </p:nvSpPr>
        <p:spPr>
          <a:xfrm>
            <a:off x="1219200" y="3300413"/>
            <a:ext cx="97536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11896194d30_0_42: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08130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1896194d30_0_42:notes"/>
          <p:cNvSpPr txBox="1">
            <a:spLocks noGrp="1"/>
          </p:cNvSpPr>
          <p:nvPr>
            <p:ph type="body" idx="1"/>
          </p:nvPr>
        </p:nvSpPr>
        <p:spPr>
          <a:xfrm>
            <a:off x="1219200" y="3300413"/>
            <a:ext cx="97536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11896194d30_0_42: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29938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1896194d30_0_42:notes"/>
          <p:cNvSpPr txBox="1">
            <a:spLocks noGrp="1"/>
          </p:cNvSpPr>
          <p:nvPr>
            <p:ph type="body" idx="1"/>
          </p:nvPr>
        </p:nvSpPr>
        <p:spPr>
          <a:xfrm>
            <a:off x="1219200" y="3300413"/>
            <a:ext cx="97536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g11896194d30_0_42:notes"/>
          <p:cNvSpPr>
            <a:spLocks noGrp="1" noRot="1" noChangeAspect="1"/>
          </p:cNvSpPr>
          <p:nvPr>
            <p:ph type="sldImg" idx="2"/>
          </p:nvPr>
        </p:nvSpPr>
        <p:spPr>
          <a:xfrm>
            <a:off x="4038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4730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Blank" type="obj">
  <p:cSld name="OBJECT">
    <p:bg>
      <p:bgPr>
        <a:solidFill>
          <a:schemeClr val="lt1"/>
        </a:solidFill>
        <a:effectLst/>
      </p:bgPr>
    </p:bg>
    <p:spTree>
      <p:nvGrpSpPr>
        <p:cNvPr id="1" name="Shape 19"/>
        <p:cNvGrpSpPr/>
        <p:nvPr/>
      </p:nvGrpSpPr>
      <p:grpSpPr>
        <a:xfrm>
          <a:off x="0" y="0"/>
          <a:ext cx="0" cy="0"/>
          <a:chOff x="0" y="0"/>
          <a:chExt cx="0" cy="0"/>
        </a:xfrm>
      </p:grpSpPr>
      <p:sp>
        <p:nvSpPr>
          <p:cNvPr id="20" name="Google Shape;20;p14"/>
          <p:cNvSpPr txBox="1">
            <a:spLocks noGrp="1"/>
          </p:cNvSpPr>
          <p:nvPr>
            <p:ph type="ftr" idx="11"/>
          </p:nvPr>
        </p:nvSpPr>
        <p:spPr>
          <a:xfrm>
            <a:off x="4145280" y="6377940"/>
            <a:ext cx="3901440" cy="34290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4"/>
          <p:cNvSpPr txBox="1">
            <a:spLocks noGrp="1"/>
          </p:cNvSpPr>
          <p:nvPr>
            <p:ph type="dt" idx="10"/>
          </p:nvPr>
        </p:nvSpPr>
        <p:spPr>
          <a:xfrm>
            <a:off x="609600" y="6377940"/>
            <a:ext cx="2804160" cy="3429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4"/>
          <p:cNvSpPr txBox="1">
            <a:spLocks noGrp="1"/>
          </p:cNvSpPr>
          <p:nvPr>
            <p:ph type="sldNum" idx="12"/>
          </p:nvPr>
        </p:nvSpPr>
        <p:spPr>
          <a:xfrm>
            <a:off x="8778240" y="6377940"/>
            <a:ext cx="2804160" cy="342900"/>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3AF0FD-AA82-4BA9-9822-0483D5FC0F8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C5B39BB-737C-49EB-ADA3-0038D1B3CB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3703B1B-B936-4E85-BA33-A1C7D30B67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4FAF684-7EE1-401F-9859-F0879AD5E42F}"/>
              </a:ext>
            </a:extLst>
          </p:cNvPr>
          <p:cNvSpPr>
            <a:spLocks noGrp="1"/>
          </p:cNvSpPr>
          <p:nvPr>
            <p:ph type="dt" sz="half" idx="10"/>
          </p:nvPr>
        </p:nvSpPr>
        <p:spPr/>
        <p:txBody>
          <a:bodyPr/>
          <a:lstStyle/>
          <a:p>
            <a:fld id="{7020916E-2907-451D-AFCA-24DF40D3DCEB}" type="datetimeFigureOut">
              <a:rPr lang="tr-TR" smtClean="0"/>
              <a:t>10.09.2025</a:t>
            </a:fld>
            <a:endParaRPr lang="tr-TR"/>
          </a:p>
        </p:txBody>
      </p:sp>
      <p:sp>
        <p:nvSpPr>
          <p:cNvPr id="6" name="Alt Bilgi Yer Tutucusu 5">
            <a:extLst>
              <a:ext uri="{FF2B5EF4-FFF2-40B4-BE49-F238E27FC236}">
                <a16:creationId xmlns:a16="http://schemas.microsoft.com/office/drawing/2014/main" id="{25BA59CA-73DC-458C-AEC7-5BCD313CA4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38AB64-0934-4420-9D40-1544365E0F24}"/>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37596781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1A315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 name="Google Shape;11;p13"/>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959FA7"/>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 name="Google Shape;12;p13"/>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4590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 name="Google Shape;13;p13"/>
          <p:cNvSpPr/>
          <p:nvPr/>
        </p:nvSpPr>
        <p:spPr>
          <a:xfrm>
            <a:off x="440436" y="614172"/>
            <a:ext cx="11309985" cy="1190625"/>
          </a:xfrm>
          <a:custGeom>
            <a:avLst/>
            <a:gdLst/>
            <a:ahLst/>
            <a:cxnLst/>
            <a:rect l="l" t="t" r="r" b="b"/>
            <a:pathLst>
              <a:path w="11309985" h="1190625" extrusionOk="0">
                <a:moveTo>
                  <a:pt x="11309604" y="0"/>
                </a:moveTo>
                <a:lnTo>
                  <a:pt x="0" y="0"/>
                </a:lnTo>
                <a:lnTo>
                  <a:pt x="0" y="1190243"/>
                </a:lnTo>
                <a:lnTo>
                  <a:pt x="11309604" y="1190243"/>
                </a:lnTo>
                <a:lnTo>
                  <a:pt x="11309604" y="0"/>
                </a:lnTo>
                <a:close/>
              </a:path>
            </a:pathLst>
          </a:custGeom>
          <a:solidFill>
            <a:srgbClr val="1A315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 name="Google Shape;14;p13"/>
          <p:cNvSpPr txBox="1">
            <a:spLocks noGrp="1"/>
          </p:cNvSpPr>
          <p:nvPr>
            <p:ph type="title"/>
          </p:nvPr>
        </p:nvSpPr>
        <p:spPr>
          <a:xfrm>
            <a:off x="440436" y="982472"/>
            <a:ext cx="11311127" cy="360680"/>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2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5" name="Google Shape;15;p13"/>
          <p:cNvSpPr txBox="1">
            <a:spLocks noGrp="1"/>
          </p:cNvSpPr>
          <p:nvPr>
            <p:ph type="body" idx="1"/>
          </p:nvPr>
        </p:nvSpPr>
        <p:spPr>
          <a:xfrm>
            <a:off x="646760" y="1828901"/>
            <a:ext cx="10898479" cy="2952115"/>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0"/>
              </a:spcBef>
              <a:spcAft>
                <a:spcPts val="0"/>
              </a:spcAft>
              <a:buClr>
                <a:srgbClr val="000000"/>
              </a:buClr>
              <a:buSzPts val="1400"/>
              <a:buFont typeface="Arial"/>
              <a:buNone/>
              <a:defRPr sz="1400" b="0" i="0" u="none" strike="noStrike" cap="none">
                <a:solidFill>
                  <a:srgbClr val="1A315F"/>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16" name="Google Shape;16;p13"/>
          <p:cNvSpPr txBox="1">
            <a:spLocks noGrp="1"/>
          </p:cNvSpPr>
          <p:nvPr>
            <p:ph type="ftr" idx="11"/>
          </p:nvPr>
        </p:nvSpPr>
        <p:spPr>
          <a:xfrm>
            <a:off x="4145280" y="6377940"/>
            <a:ext cx="3901440" cy="342900"/>
          </a:xfrm>
          <a:prstGeom prst="rect">
            <a:avLst/>
          </a:prstGeom>
          <a:noFill/>
          <a:ln>
            <a:noFill/>
          </a:ln>
        </p:spPr>
        <p:txBody>
          <a:bodyPr spcFirstLastPara="1" wrap="square" lIns="0" tIns="0" rIns="0" bIns="0" anchor="t" anchorCtr="0">
            <a:spAutoFit/>
          </a:bodyPr>
          <a:lstStyle>
            <a:lvl1pPr marR="0" lvl="0" algn="ctr"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7" name="Google Shape;17;p13"/>
          <p:cNvSpPr txBox="1">
            <a:spLocks noGrp="1"/>
          </p:cNvSpPr>
          <p:nvPr>
            <p:ph type="dt" idx="10"/>
          </p:nvPr>
        </p:nvSpPr>
        <p:spPr>
          <a:xfrm>
            <a:off x="609600" y="6377940"/>
            <a:ext cx="2804160" cy="342900"/>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8" name="Google Shape;18;p13"/>
          <p:cNvSpPr txBox="1">
            <a:spLocks noGrp="1"/>
          </p:cNvSpPr>
          <p:nvPr>
            <p:ph type="sldNum" idx="12"/>
          </p:nvPr>
        </p:nvSpPr>
        <p:spPr>
          <a:xfrm>
            <a:off x="8778240" y="6377940"/>
            <a:ext cx="2804160" cy="342900"/>
          </a:xfrm>
          <a:prstGeom prst="rect">
            <a:avLst/>
          </a:prstGeom>
          <a:noFill/>
          <a:ln>
            <a:noFill/>
          </a:ln>
        </p:spPr>
        <p:txBody>
          <a:bodyPr spcFirstLastPara="1" wrap="square" lIns="0" tIns="0" rIns="0" bIns="0" anchor="t" anchorCtr="0">
            <a:sp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tr-T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4"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Google Shape;33;p1"/>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34" name="Google Shape;34;p1"/>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35" name="Google Shape;35;p1"/>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36" name="Google Shape;36;p1"/>
          <p:cNvSpPr/>
          <p:nvPr/>
        </p:nvSpPr>
        <p:spPr>
          <a:xfrm>
            <a:off x="0" y="3332870"/>
            <a:ext cx="12191505" cy="3519335"/>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37" name="Google Shape;37;p1"/>
          <p:cNvSpPr txBox="1"/>
          <p:nvPr/>
        </p:nvSpPr>
        <p:spPr>
          <a:xfrm>
            <a:off x="3093302" y="4326823"/>
            <a:ext cx="5998800" cy="1331134"/>
          </a:xfrm>
          <a:prstGeom prst="rect">
            <a:avLst/>
          </a:prstGeom>
          <a:noFill/>
          <a:ln>
            <a:noFill/>
          </a:ln>
        </p:spPr>
        <p:txBody>
          <a:bodyPr spcFirstLastPara="1" wrap="square" lIns="0" tIns="12700" rIns="0" bIns="0" anchor="t" anchorCtr="0">
            <a:spAutoFit/>
          </a:bodyPr>
          <a:lstStyle/>
          <a:p>
            <a:pPr marL="12700" marR="0" lvl="0" indent="0" algn="ctr" rtl="0">
              <a:lnSpc>
                <a:spcPct val="100000"/>
              </a:lnSpc>
              <a:spcBef>
                <a:spcPts val="0"/>
              </a:spcBef>
              <a:spcAft>
                <a:spcPts val="0"/>
              </a:spcAft>
              <a:buClr>
                <a:srgbClr val="000000"/>
              </a:buClr>
              <a:buSzPts val="2000"/>
              <a:buFont typeface="Arial"/>
              <a:buNone/>
            </a:pPr>
            <a:r>
              <a:rPr lang="tr-TR" sz="2800" b="1" i="0" u="none" strike="noStrike" cap="none" dirty="0" smtClean="0">
                <a:solidFill>
                  <a:srgbClr val="F1F1F1"/>
                </a:solidFill>
                <a:latin typeface="Carlito"/>
                <a:ea typeface="Calibri"/>
                <a:cs typeface="Calibri"/>
                <a:sym typeface="Calibri"/>
              </a:rPr>
              <a:t>Rektörlük Toplantı Sunumu </a:t>
            </a:r>
          </a:p>
          <a:p>
            <a:pPr marL="12700" marR="0" lvl="0" indent="0" algn="l" rtl="0">
              <a:lnSpc>
                <a:spcPct val="100000"/>
              </a:lnSpc>
              <a:spcBef>
                <a:spcPts val="100"/>
              </a:spcBef>
              <a:spcAft>
                <a:spcPts val="0"/>
              </a:spcAft>
              <a:buClr>
                <a:srgbClr val="000000"/>
              </a:buClr>
              <a:buSzPts val="2000"/>
              <a:buFont typeface="Arial"/>
              <a:buNone/>
            </a:pPr>
            <a:endParaRPr lang="tr-TR" sz="2000" b="1" i="1" u="none" strike="noStrike" cap="none" dirty="0">
              <a:solidFill>
                <a:srgbClr val="F1F1F1"/>
              </a:solidFill>
              <a:latin typeface="Carlito"/>
              <a:ea typeface="Calibri"/>
              <a:cs typeface="Calibri"/>
              <a:sym typeface="Calibri"/>
            </a:endParaRPr>
          </a:p>
          <a:p>
            <a:pPr marL="12700" marR="0" lvl="0" indent="0" algn="ctr" rtl="0">
              <a:lnSpc>
                <a:spcPct val="100000"/>
              </a:lnSpc>
              <a:spcBef>
                <a:spcPts val="100"/>
              </a:spcBef>
              <a:spcAft>
                <a:spcPts val="0"/>
              </a:spcAft>
              <a:buClr>
                <a:srgbClr val="000000"/>
              </a:buClr>
              <a:buSzPts val="1800"/>
              <a:buFont typeface="Arial"/>
              <a:buNone/>
            </a:pPr>
            <a:r>
              <a:rPr lang="tr-TR" sz="1800" b="0" i="1" u="none" strike="noStrike" cap="none" dirty="0">
                <a:solidFill>
                  <a:srgbClr val="938953"/>
                </a:solidFill>
                <a:latin typeface="Carlito"/>
                <a:ea typeface="Calibri"/>
                <a:cs typeface="Calibri"/>
                <a:sym typeface="Calibri"/>
              </a:rPr>
              <a:t>Akreditasyon, Akademik Değerlendirme ve Kalite Koordinatörlüğü</a:t>
            </a:r>
            <a:endParaRPr lang="tr-TR" b="0" i="0" u="none" strike="noStrike" cap="none" dirty="0">
              <a:solidFill>
                <a:srgbClr val="000000"/>
              </a:solidFill>
              <a:latin typeface="Carlito"/>
              <a:sym typeface="Arial"/>
            </a:endParaRPr>
          </a:p>
        </p:txBody>
      </p:sp>
      <p:sp>
        <p:nvSpPr>
          <p:cNvPr id="38" name="Google Shape;38;p1"/>
          <p:cNvSpPr txBox="1"/>
          <p:nvPr/>
        </p:nvSpPr>
        <p:spPr>
          <a:xfrm>
            <a:off x="5382752" y="6392234"/>
            <a:ext cx="1419900" cy="259676"/>
          </a:xfrm>
          <a:prstGeom prst="rect">
            <a:avLst/>
          </a:prstGeom>
          <a:noFill/>
          <a:ln>
            <a:noFill/>
          </a:ln>
        </p:spPr>
        <p:txBody>
          <a:bodyPr spcFirstLastPara="1" wrap="square" lIns="0" tIns="13325" rIns="0" bIns="0" anchor="t" anchorCtr="0">
            <a:spAutoFit/>
          </a:bodyPr>
          <a:lstStyle/>
          <a:p>
            <a:pPr marL="12700" marR="0" lvl="0" indent="0" algn="ctr" rtl="0">
              <a:lnSpc>
                <a:spcPct val="100000"/>
              </a:lnSpc>
              <a:spcBef>
                <a:spcPts val="0"/>
              </a:spcBef>
              <a:spcAft>
                <a:spcPts val="0"/>
              </a:spcAft>
              <a:buClr>
                <a:srgbClr val="000000"/>
              </a:buClr>
              <a:buSzPts val="1600"/>
              <a:buFont typeface="Arial"/>
              <a:buNone/>
            </a:pPr>
            <a:r>
              <a:rPr lang="tr-TR" sz="1600" b="0" i="1" u="none" strike="noStrike" cap="none" dirty="0" smtClean="0">
                <a:solidFill>
                  <a:srgbClr val="F1F1F1"/>
                </a:solidFill>
                <a:latin typeface="Calibri"/>
                <a:ea typeface="Calibri"/>
                <a:cs typeface="Calibri"/>
                <a:sym typeface="Calibri"/>
              </a:rPr>
              <a:t>10.09.2025</a:t>
            </a:r>
            <a:endParaRPr lang="tr-TR" sz="1600" b="0" i="1" u="none" strike="noStrike" cap="none" dirty="0">
              <a:solidFill>
                <a:srgbClr val="F1F1F1"/>
              </a:solidFill>
              <a:latin typeface="Calibri"/>
              <a:ea typeface="Calibri"/>
              <a:cs typeface="Calibri"/>
              <a:sym typeface="Calibri"/>
            </a:endParaRPr>
          </a:p>
        </p:txBody>
      </p:sp>
      <p:sp>
        <p:nvSpPr>
          <p:cNvPr id="39" name="Google Shape;39;p1"/>
          <p:cNvSpPr/>
          <p:nvPr/>
        </p:nvSpPr>
        <p:spPr>
          <a:xfrm>
            <a:off x="5014567" y="1634278"/>
            <a:ext cx="2382900" cy="23844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cxnSp>
        <p:nvCxnSpPr>
          <p:cNvPr id="5" name="Straight Connector 12">
            <a:extLst>
              <a:ext uri="{FF2B5EF4-FFF2-40B4-BE49-F238E27FC236}">
                <a16:creationId xmlns:a16="http://schemas.microsoft.com/office/drawing/2014/main" id="{033B97FB-11E8-09F2-11C3-E8552BAA3068}"/>
              </a:ext>
            </a:extLst>
          </p:cNvPr>
          <p:cNvCxnSpPr>
            <a:cxnSpLocks/>
          </p:cNvCxnSpPr>
          <p:nvPr/>
        </p:nvCxnSpPr>
        <p:spPr>
          <a:xfrm>
            <a:off x="4730877" y="5387736"/>
            <a:ext cx="273024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11896194d30_0_42"/>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g11896194d30_0_42"/>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g11896194d30_0_42"/>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1896194d30_0_42"/>
          <p:cNvSpPr/>
          <p:nvPr/>
        </p:nvSpPr>
        <p:spPr>
          <a:xfrm>
            <a:off x="446531" y="709419"/>
            <a:ext cx="11262360" cy="993600"/>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lvl="0" algn="ctr">
              <a:buSzPts val="1800"/>
            </a:pPr>
            <a:endParaRPr lang="tr-TR" sz="3200" dirty="0" smtClean="0">
              <a:solidFill>
                <a:schemeClr val="bg1"/>
              </a:solidFill>
              <a:latin typeface="Times New Roman" panose="02020603050405020304" pitchFamily="18" charset="0"/>
              <a:ea typeface="Calibri"/>
              <a:cs typeface="Times New Roman" panose="02020603050405020304" pitchFamily="18" charset="0"/>
              <a:sym typeface="Calibri"/>
            </a:endParaRPr>
          </a:p>
          <a:p>
            <a:pPr lvl="0" algn="ctr">
              <a:buSzPts val="1800"/>
            </a:pPr>
            <a:r>
              <a:rPr lang="tr-TR" sz="3200" dirty="0" smtClean="0">
                <a:solidFill>
                  <a:schemeClr val="bg1"/>
                </a:solidFill>
                <a:latin typeface="Times New Roman" panose="02020603050405020304" pitchFamily="18" charset="0"/>
                <a:ea typeface="Calibri"/>
                <a:cs typeface="Times New Roman" panose="02020603050405020304" pitchFamily="18" charset="0"/>
                <a:sym typeface="Calibri"/>
              </a:rPr>
              <a:t>2026 </a:t>
            </a:r>
            <a:r>
              <a:rPr lang="tr-TR" sz="3200" dirty="0">
                <a:solidFill>
                  <a:schemeClr val="bg1"/>
                </a:solidFill>
                <a:latin typeface="Times New Roman" panose="02020603050405020304" pitchFamily="18" charset="0"/>
                <a:ea typeface="Calibri"/>
                <a:cs typeface="Times New Roman" panose="02020603050405020304" pitchFamily="18" charset="0"/>
                <a:sym typeface="Calibri"/>
              </a:rPr>
              <a:t>Birim İzleme Takımı</a:t>
            </a:r>
            <a:endParaRPr lang="tr-TR" sz="3200" dirty="0">
              <a:solidFill>
                <a:schemeClr val="bg1"/>
              </a:solidFill>
              <a:latin typeface="Times New Roman" panose="02020603050405020304" pitchFamily="18" charset="0"/>
              <a:ea typeface="Calibri"/>
              <a:cs typeface="Times New Roman" panose="02020603050405020304" pitchFamily="18" charset="0"/>
              <a:sym typeface="Calibri"/>
            </a:endParaRPr>
          </a:p>
        </p:txBody>
      </p:sp>
      <p:sp>
        <p:nvSpPr>
          <p:cNvPr id="160" name="Google Shape;160;g11896194d30_0_42"/>
          <p:cNvSpPr/>
          <p:nvPr/>
        </p:nvSpPr>
        <p:spPr>
          <a:xfrm>
            <a:off x="10777492" y="825624"/>
            <a:ext cx="840331" cy="76119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2" name="Google Shape;162;g11896194d30_0_42"/>
          <p:cNvSpPr/>
          <p:nvPr/>
        </p:nvSpPr>
        <p:spPr>
          <a:xfrm>
            <a:off x="446518" y="1804268"/>
            <a:ext cx="11262373" cy="4302782"/>
          </a:xfrm>
          <a:prstGeom prst="rect">
            <a:avLst/>
          </a:prstGeom>
          <a:noFill/>
          <a:ln>
            <a:noFill/>
          </a:ln>
        </p:spPr>
        <p:txBody>
          <a:bodyPr spcFirstLastPara="1" wrap="square" lIns="91425" tIns="45700" rIns="91425" bIns="45700" anchor="t" anchorCtr="0">
            <a:noAutofit/>
          </a:bodyPr>
          <a:lstStyle/>
          <a:p>
            <a:pPr marL="0" marR="190500" lvl="0" indent="0" algn="l" rtl="0">
              <a:lnSpc>
                <a:spcPct val="110000"/>
              </a:lnSpc>
              <a:spcBef>
                <a:spcPts val="0"/>
              </a:spcBef>
              <a:spcAft>
                <a:spcPts val="0"/>
              </a:spcAft>
              <a:buNone/>
            </a:pPr>
            <a:endParaRPr sz="1050" dirty="0">
              <a:solidFill>
                <a:schemeClr val="dk2"/>
              </a:solidFill>
              <a:highlight>
                <a:srgbClr val="FFFFFF"/>
              </a:highlight>
              <a:latin typeface="Calibri"/>
              <a:ea typeface="Calibri"/>
              <a:cs typeface="Calibri"/>
              <a:sym typeface="Calibri"/>
            </a:endParaRPr>
          </a:p>
          <a:p>
            <a:pPr marR="190500" lvl="0" algn="just">
              <a:lnSpc>
                <a:spcPct val="110000"/>
              </a:lnSpc>
            </a:pPr>
            <a:r>
              <a:rPr lang="tr-TR" sz="2000" dirty="0">
                <a:latin typeface="Times New Roman" panose="02020603050405020304" pitchFamily="18" charset="0"/>
                <a:cs typeface="Times New Roman" panose="02020603050405020304" pitchFamily="18" charset="0"/>
              </a:rPr>
              <a:t>Birim İzleme Takımının bu yıl için planlanan ziyaretleri; Fen-Edebiyat Fakültesi, İktisadi ve İdari Bilimler Fakültesi, Mühendislik Fakültesi ve Giresun Meslek Yüksekokulu olarak belirlenmiş, bu doğrultuda taslak bir ziyaret takvimi hazırlanmıştır.</a:t>
            </a:r>
            <a:endParaRPr sz="2000" dirty="0">
              <a:solidFill>
                <a:schemeClr val="dk2"/>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457200" marR="190500" lvl="0" indent="0" algn="ctr" rtl="0">
              <a:lnSpc>
                <a:spcPct val="110000"/>
              </a:lnSpc>
              <a:spcBef>
                <a:spcPts val="0"/>
              </a:spcBef>
              <a:spcAft>
                <a:spcPts val="0"/>
              </a:spcAft>
              <a:buNone/>
            </a:pPr>
            <a:endParaRPr sz="1050" dirty="0">
              <a:solidFill>
                <a:schemeClr val="dk2"/>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000"/>
              <a:buFont typeface="Arial"/>
              <a:buNone/>
            </a:pPr>
            <a:endParaRPr sz="105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606136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1796" y="1005121"/>
            <a:ext cx="10291632" cy="492443"/>
          </a:xfrm>
        </p:spPr>
        <p:txBody>
          <a:bodyPr/>
          <a:lstStyle/>
          <a:p>
            <a:pPr algn="ctr"/>
            <a:r>
              <a:rPr lang="tr-TR" b="0" dirty="0">
                <a:latin typeface="Times New Roman" panose="02020603050405020304" pitchFamily="18" charset="0"/>
                <a:cs typeface="Times New Roman" panose="02020603050405020304" pitchFamily="18" charset="0"/>
              </a:rPr>
              <a:t>Birimlerden Gelen Akreditasyon Başvuru Talepleri</a:t>
            </a:r>
          </a:p>
        </p:txBody>
      </p:sp>
      <p:sp>
        <p:nvSpPr>
          <p:cNvPr id="5" name="Dikdörtgen 4"/>
          <p:cNvSpPr/>
          <p:nvPr/>
        </p:nvSpPr>
        <p:spPr>
          <a:xfrm>
            <a:off x="457201" y="1926419"/>
            <a:ext cx="11290040" cy="830997"/>
          </a:xfrm>
          <a:prstGeom prst="rect">
            <a:avLst/>
          </a:prstGeom>
        </p:spPr>
        <p:txBody>
          <a:bodyPr wrap="square">
            <a:spAutoFit/>
          </a:bodyPr>
          <a:lstStyle/>
          <a:p>
            <a:r>
              <a:rPr lang="tr-TR" sz="2400" dirty="0">
                <a:latin typeface="Times New Roman" panose="02020603050405020304" pitchFamily="18" charset="0"/>
                <a:cs typeface="Times New Roman" panose="02020603050405020304" pitchFamily="18" charset="0"/>
              </a:rPr>
              <a:t>Birimlerden gelen akreditasyon başvuru talepleri toplanmış, bu doğrultuda başvurulara ilişkin durumu gösteren bir tablo hazırlanmıştır</a:t>
            </a:r>
            <a:r>
              <a:rPr lang="tr-TR"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434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01216" y="2045198"/>
            <a:ext cx="11271380" cy="1938992"/>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Koordinatörlüğümüzün yürüttüğü çalışmalar sırasında bazı eksiklikler ve talepler de ortaya çıkmıştır. </a:t>
            </a:r>
            <a:endParaRPr lang="tr-TR" sz="2000" dirty="0" smtClean="0">
              <a:latin typeface="Times New Roman" panose="02020603050405020304" pitchFamily="18" charset="0"/>
              <a:cs typeface="Times New Roman" panose="02020603050405020304" pitchFamily="18" charset="0"/>
            </a:endParaRPr>
          </a:p>
          <a:p>
            <a:pPr algn="just"/>
            <a:r>
              <a:rPr lang="tr-TR" sz="2000" dirty="0" smtClean="0">
                <a:latin typeface="Times New Roman" panose="02020603050405020304" pitchFamily="18" charset="0"/>
                <a:cs typeface="Times New Roman" panose="02020603050405020304" pitchFamily="18" charset="0"/>
              </a:rPr>
              <a:t>Öncelikle </a:t>
            </a:r>
            <a:r>
              <a:rPr lang="tr-TR" sz="2000" dirty="0">
                <a:latin typeface="Times New Roman" panose="02020603050405020304" pitchFamily="18" charset="0"/>
                <a:cs typeface="Times New Roman" panose="02020603050405020304" pitchFamily="18" charset="0"/>
              </a:rPr>
              <a:t>personel yetersizliği ile fiziki imkânların sınırlılığı, faaliyetlerin etkin şekilde sürdürülmesini zorlaştırmaktadır. </a:t>
            </a:r>
            <a:endParaRPr lang="tr-TR" sz="2000" dirty="0" smtClean="0">
              <a:latin typeface="Times New Roman" panose="02020603050405020304" pitchFamily="18" charset="0"/>
              <a:cs typeface="Times New Roman" panose="02020603050405020304" pitchFamily="18" charset="0"/>
            </a:endParaRPr>
          </a:p>
          <a:p>
            <a:pPr algn="just"/>
            <a:r>
              <a:rPr lang="tr-TR" sz="2000" dirty="0" smtClean="0">
                <a:latin typeface="Times New Roman" panose="02020603050405020304" pitchFamily="18" charset="0"/>
                <a:cs typeface="Times New Roman" panose="02020603050405020304" pitchFamily="18" charset="0"/>
              </a:rPr>
              <a:t>Ayrıca </a:t>
            </a:r>
            <a:r>
              <a:rPr lang="tr-TR" sz="2000" dirty="0">
                <a:latin typeface="Times New Roman" panose="02020603050405020304" pitchFamily="18" charset="0"/>
                <a:cs typeface="Times New Roman" panose="02020603050405020304" pitchFamily="18" charset="0"/>
              </a:rPr>
              <a:t>bazı birimlerden istenilen belge ve bilgilerin zamanında temininde güçlükler yaşanmaktadır. Bunun yanı sıra, düzenlenen etkinliklerin sağlıklı biçimde yürütülebilmesi için ders programlarında ortak bir zaman diliminde boşluk oluşturulması gerekmektedir.</a:t>
            </a:r>
          </a:p>
        </p:txBody>
      </p:sp>
      <p:sp>
        <p:nvSpPr>
          <p:cNvPr id="4" name="Dikdörtgen 3"/>
          <p:cNvSpPr/>
          <p:nvPr/>
        </p:nvSpPr>
        <p:spPr>
          <a:xfrm>
            <a:off x="489857" y="924147"/>
            <a:ext cx="11094098" cy="584775"/>
          </a:xfrm>
          <a:prstGeom prst="rect">
            <a:avLst/>
          </a:prstGeom>
        </p:spPr>
        <p:txBody>
          <a:bodyPr wrap="square">
            <a:spAutoFit/>
          </a:bodyPr>
          <a:lstStyle/>
          <a:p>
            <a:pPr algn="ctr"/>
            <a:r>
              <a:rPr lang="tr-TR" sz="3200" dirty="0" smtClean="0">
                <a:solidFill>
                  <a:srgbClr val="FFFFFF"/>
                </a:solidFill>
                <a:latin typeface="Times New Roman" panose="02020603050405020304" pitchFamily="18" charset="0"/>
                <a:cs typeface="Times New Roman" panose="02020603050405020304" pitchFamily="18" charset="0"/>
              </a:rPr>
              <a:t>Koordinatörlüğün Talepleri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5096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6531" y="457200"/>
            <a:ext cx="3703320" cy="94615"/>
          </a:xfrm>
          <a:custGeom>
            <a:avLst/>
            <a:gdLst/>
            <a:ahLst/>
            <a:cxnLst/>
            <a:rect l="l" t="t" r="r" b="b"/>
            <a:pathLst>
              <a:path w="3703320" h="94615">
                <a:moveTo>
                  <a:pt x="3703320" y="0"/>
                </a:moveTo>
                <a:lnTo>
                  <a:pt x="0" y="0"/>
                </a:lnTo>
                <a:lnTo>
                  <a:pt x="0" y="94487"/>
                </a:lnTo>
                <a:lnTo>
                  <a:pt x="3703320" y="94487"/>
                </a:lnTo>
                <a:lnTo>
                  <a:pt x="3703320" y="0"/>
                </a:lnTo>
                <a:close/>
              </a:path>
            </a:pathLst>
          </a:custGeom>
          <a:solidFill>
            <a:srgbClr val="EC7E0B"/>
          </a:solidFill>
        </p:spPr>
        <p:txBody>
          <a:bodyPr wrap="square" lIns="0" tIns="0" rIns="0" bIns="0" rtlCol="0"/>
          <a:lstStyle/>
          <a:p>
            <a:endParaRPr/>
          </a:p>
        </p:txBody>
      </p:sp>
      <p:sp>
        <p:nvSpPr>
          <p:cNvPr id="3" name="object 3"/>
          <p:cNvSpPr/>
          <p:nvPr/>
        </p:nvSpPr>
        <p:spPr>
          <a:xfrm>
            <a:off x="8042147" y="454151"/>
            <a:ext cx="3703320" cy="97790"/>
          </a:xfrm>
          <a:custGeom>
            <a:avLst/>
            <a:gdLst/>
            <a:ahLst/>
            <a:cxnLst/>
            <a:rect l="l" t="t" r="r" b="b"/>
            <a:pathLst>
              <a:path w="3703320" h="97790">
                <a:moveTo>
                  <a:pt x="3703320" y="0"/>
                </a:moveTo>
                <a:lnTo>
                  <a:pt x="0" y="0"/>
                </a:lnTo>
                <a:lnTo>
                  <a:pt x="0" y="97536"/>
                </a:lnTo>
                <a:lnTo>
                  <a:pt x="3703320" y="97536"/>
                </a:lnTo>
                <a:lnTo>
                  <a:pt x="3703320" y="0"/>
                </a:lnTo>
                <a:close/>
              </a:path>
            </a:pathLst>
          </a:custGeom>
          <a:solidFill>
            <a:srgbClr val="020496"/>
          </a:solidFill>
        </p:spPr>
        <p:txBody>
          <a:bodyPr wrap="square" lIns="0" tIns="0" rIns="0" bIns="0" rtlCol="0"/>
          <a:lstStyle/>
          <a:p>
            <a:endParaRPr/>
          </a:p>
        </p:txBody>
      </p:sp>
      <p:sp>
        <p:nvSpPr>
          <p:cNvPr id="4" name="object 4"/>
          <p:cNvSpPr/>
          <p:nvPr/>
        </p:nvSpPr>
        <p:spPr>
          <a:xfrm>
            <a:off x="4241291" y="457200"/>
            <a:ext cx="3703320" cy="91440"/>
          </a:xfrm>
          <a:custGeom>
            <a:avLst/>
            <a:gdLst/>
            <a:ahLst/>
            <a:cxnLst/>
            <a:rect l="l" t="t" r="r" b="b"/>
            <a:pathLst>
              <a:path w="3703320" h="91440">
                <a:moveTo>
                  <a:pt x="3703319" y="0"/>
                </a:moveTo>
                <a:lnTo>
                  <a:pt x="0" y="0"/>
                </a:lnTo>
                <a:lnTo>
                  <a:pt x="0" y="91439"/>
                </a:lnTo>
                <a:lnTo>
                  <a:pt x="3703319" y="91439"/>
                </a:lnTo>
                <a:lnTo>
                  <a:pt x="3703319" y="0"/>
                </a:lnTo>
                <a:close/>
              </a:path>
            </a:pathLst>
          </a:custGeom>
          <a:solidFill>
            <a:srgbClr val="23980C"/>
          </a:solidFill>
        </p:spPr>
        <p:txBody>
          <a:bodyPr wrap="square" lIns="0" tIns="0" rIns="0" bIns="0" rtlCol="0"/>
          <a:lstStyle/>
          <a:p>
            <a:endParaRPr/>
          </a:p>
        </p:txBody>
      </p:sp>
      <p:sp>
        <p:nvSpPr>
          <p:cNvPr id="6" name="object 6"/>
          <p:cNvSpPr/>
          <p:nvPr/>
        </p:nvSpPr>
        <p:spPr>
          <a:xfrm>
            <a:off x="-3049" y="3335047"/>
            <a:ext cx="12192000" cy="3522953"/>
          </a:xfrm>
          <a:custGeom>
            <a:avLst/>
            <a:gdLst/>
            <a:ahLst/>
            <a:cxnLst/>
            <a:rect l="l" t="t" r="r" b="b"/>
            <a:pathLst>
              <a:path w="11262360" h="3304540">
                <a:moveTo>
                  <a:pt x="11262360" y="0"/>
                </a:moveTo>
                <a:lnTo>
                  <a:pt x="0" y="0"/>
                </a:lnTo>
                <a:lnTo>
                  <a:pt x="0" y="3304031"/>
                </a:lnTo>
                <a:lnTo>
                  <a:pt x="11262360" y="3304031"/>
                </a:lnTo>
                <a:lnTo>
                  <a:pt x="11262360" y="0"/>
                </a:lnTo>
                <a:close/>
              </a:path>
            </a:pathLst>
          </a:custGeom>
          <a:solidFill>
            <a:srgbClr val="1A315F"/>
          </a:solidFill>
        </p:spPr>
        <p:txBody>
          <a:bodyPr wrap="square" lIns="0" tIns="0" rIns="0" bIns="0" rtlCol="0"/>
          <a:lstStyle/>
          <a:p>
            <a:endParaRPr dirty="0"/>
          </a:p>
        </p:txBody>
      </p:sp>
      <p:sp>
        <p:nvSpPr>
          <p:cNvPr id="12" name="object 12"/>
          <p:cNvSpPr/>
          <p:nvPr/>
        </p:nvSpPr>
        <p:spPr>
          <a:xfrm>
            <a:off x="5106154" y="2573832"/>
            <a:ext cx="1546337" cy="1466417"/>
          </a:xfrm>
          <a:prstGeom prst="rect">
            <a:avLst/>
          </a:prstGeom>
          <a:blipFill>
            <a:blip r:embed="rId2"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lang="tr-TR"/>
          </a:p>
        </p:txBody>
      </p:sp>
      <p:sp>
        <p:nvSpPr>
          <p:cNvPr id="14" name="Metin kutusu 13">
            <a:extLst>
              <a:ext uri="{FF2B5EF4-FFF2-40B4-BE49-F238E27FC236}">
                <a16:creationId xmlns:a16="http://schemas.microsoft.com/office/drawing/2014/main" id="{2DDB601C-FE06-4E8E-9F97-C785A2382928}"/>
              </a:ext>
            </a:extLst>
          </p:cNvPr>
          <p:cNvSpPr txBox="1"/>
          <p:nvPr/>
        </p:nvSpPr>
        <p:spPr>
          <a:xfrm>
            <a:off x="0" y="6270629"/>
            <a:ext cx="6093724" cy="1015663"/>
          </a:xfrm>
          <a:prstGeom prst="rect">
            <a:avLst/>
          </a:prstGeom>
          <a:noFill/>
        </p:spPr>
        <p:txBody>
          <a:bodyPr wrap="square">
            <a:spAutoFit/>
          </a:bodyPr>
          <a:lstStyle/>
          <a:p>
            <a:r>
              <a:rPr lang="tr-TR" sz="1600" b="1" u="sng" dirty="0">
                <a:solidFill>
                  <a:schemeClr val="bg1"/>
                </a:solidFill>
                <a:effectLst>
                  <a:outerShdw blurRad="38100" dist="38100" dir="2700000" algn="tl">
                    <a:srgbClr val="000000">
                      <a:alpha val="43137"/>
                    </a:srgbClr>
                  </a:outerShdw>
                </a:effectLst>
                <a:latin typeface="Corbel" panose="020B0503020204020204" pitchFamily="34" charset="0"/>
              </a:rPr>
              <a:t>Web : kalite.giresun.edu.tr</a:t>
            </a:r>
          </a:p>
          <a:p>
            <a:r>
              <a:rPr lang="tr-TR" sz="1600" b="1" u="sng" dirty="0">
                <a:solidFill>
                  <a:schemeClr val="bg1"/>
                </a:solidFill>
                <a:effectLst>
                  <a:outerShdw blurRad="38100" dist="38100" dir="2700000" algn="tl">
                    <a:srgbClr val="000000">
                      <a:alpha val="43137"/>
                    </a:srgbClr>
                  </a:outerShdw>
                </a:effectLst>
                <a:latin typeface="Corbel" panose="020B0503020204020204" pitchFamily="34" charset="0"/>
              </a:rPr>
              <a:t>E-posta : kalite@giresun.edu.tr</a:t>
            </a:r>
          </a:p>
          <a:p>
            <a:r>
              <a:rPr lang="tr-TR" b="0" i="0" u="sng" dirty="0">
                <a:solidFill>
                  <a:srgbClr val="666666"/>
                </a:solidFill>
                <a:effectLst>
                  <a:outerShdw blurRad="38100" dist="38100" dir="2700000" algn="tl">
                    <a:srgbClr val="000000">
                      <a:alpha val="43137"/>
                    </a:srgbClr>
                  </a:outerShdw>
                </a:effectLst>
                <a:latin typeface="Helvetica" panose="020B0604020202020204" pitchFamily="34" charset="0"/>
              </a:rPr>
              <a:t/>
            </a:r>
            <a:br>
              <a:rPr lang="tr-TR" b="0" i="0" u="sng" dirty="0">
                <a:solidFill>
                  <a:srgbClr val="666666"/>
                </a:solidFill>
                <a:effectLst>
                  <a:outerShdw blurRad="38100" dist="38100" dir="2700000" algn="tl">
                    <a:srgbClr val="000000">
                      <a:alpha val="43137"/>
                    </a:srgbClr>
                  </a:outerShdw>
                </a:effectLst>
                <a:latin typeface="Helvetica" panose="020B0604020202020204" pitchFamily="34" charset="0"/>
              </a:rPr>
            </a:br>
            <a:endParaRPr lang="tr-TR" u="sng" dirty="0">
              <a:effectLst>
                <a:outerShdw blurRad="38100" dist="38100" dir="2700000" algn="tl">
                  <a:srgbClr val="000000">
                    <a:alpha val="43137"/>
                  </a:srgbClr>
                </a:outerShdw>
              </a:effectLst>
            </a:endParaRPr>
          </a:p>
        </p:txBody>
      </p:sp>
      <p:sp>
        <p:nvSpPr>
          <p:cNvPr id="21" name="Metin kutusu 20">
            <a:extLst>
              <a:ext uri="{FF2B5EF4-FFF2-40B4-BE49-F238E27FC236}">
                <a16:creationId xmlns:a16="http://schemas.microsoft.com/office/drawing/2014/main" id="{524F5B0E-7575-471E-A478-28EFCCCAC3D1}"/>
              </a:ext>
            </a:extLst>
          </p:cNvPr>
          <p:cNvSpPr txBox="1"/>
          <p:nvPr/>
        </p:nvSpPr>
        <p:spPr>
          <a:xfrm>
            <a:off x="-3049" y="4563770"/>
            <a:ext cx="11993392" cy="1183337"/>
          </a:xfrm>
          <a:prstGeom prst="rect">
            <a:avLst/>
          </a:prstGeom>
          <a:noFill/>
        </p:spPr>
        <p:txBody>
          <a:bodyPr wrap="square">
            <a:spAutoFit/>
          </a:bodyPr>
          <a:lstStyle/>
          <a:p>
            <a:pPr algn="ctr">
              <a:lnSpc>
                <a:spcPct val="110000"/>
              </a:lnSpc>
            </a:pPr>
            <a:r>
              <a:rPr lang="tr-TR" sz="1800" b="1" kern="0" dirty="0">
                <a:solidFill>
                  <a:schemeClr val="bg1"/>
                </a:solidFill>
                <a:effectLst>
                  <a:outerShdw blurRad="38100" dist="38100" dir="2700000" algn="tl">
                    <a:srgbClr val="000000">
                      <a:alpha val="43137"/>
                    </a:srgbClr>
                  </a:outerShdw>
                </a:effectLst>
                <a:latin typeface="Corbel" panose="020B0503020204020204" pitchFamily="34" charset="0"/>
              </a:rPr>
              <a:t>«</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Yükseköğretimde</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kalite</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güvencesi</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p>
          <a:p>
            <a:pPr algn="ctr">
              <a:lnSpc>
                <a:spcPct val="110000"/>
              </a:lnSpc>
            </a:pP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sistematik</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ancak</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aynı</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zamanda</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bireysel</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p>
          <a:p>
            <a:pPr algn="ctr">
              <a:lnSpc>
                <a:spcPct val="110000"/>
              </a:lnSpc>
            </a:pP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teknik</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ancak</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bir</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o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kadar</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da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manevi</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bir</a:t>
            </a:r>
            <a:r>
              <a:rPr lang="en-US" sz="1800" b="1" kern="0" dirty="0">
                <a:solidFill>
                  <a:schemeClr val="bg1"/>
                </a:solidFill>
                <a:effectLst>
                  <a:outerShdw blurRad="38100" dist="38100" dir="2700000" algn="tl">
                    <a:srgbClr val="000000">
                      <a:alpha val="43137"/>
                    </a:srgbClr>
                  </a:outerShdw>
                </a:effectLst>
                <a:latin typeface="Corbel" panose="020B0503020204020204" pitchFamily="34" charset="0"/>
              </a:rPr>
              <a:t> </a:t>
            </a:r>
            <a:r>
              <a:rPr lang="en-US" sz="1800" b="1" kern="0" dirty="0" err="1">
                <a:solidFill>
                  <a:schemeClr val="bg1"/>
                </a:solidFill>
                <a:effectLst>
                  <a:outerShdw blurRad="38100" dist="38100" dir="2700000" algn="tl">
                    <a:srgbClr val="000000">
                      <a:alpha val="43137"/>
                    </a:srgbClr>
                  </a:outerShdw>
                </a:effectLst>
                <a:latin typeface="Corbel" panose="020B0503020204020204" pitchFamily="34" charset="0"/>
              </a:rPr>
              <a:t>süreçtir</a:t>
            </a:r>
            <a:r>
              <a:rPr lang="tr-TR" sz="1800" b="1" kern="0" dirty="0">
                <a:solidFill>
                  <a:schemeClr val="bg1"/>
                </a:solidFill>
                <a:effectLst>
                  <a:outerShdw blurRad="38100" dist="38100" dir="2700000" algn="tl">
                    <a:srgbClr val="000000">
                      <a:alpha val="43137"/>
                    </a:srgbClr>
                  </a:outerShdw>
                </a:effectLst>
                <a:latin typeface="Corbel" panose="020B0503020204020204" pitchFamily="34" charset="0"/>
              </a:rPr>
              <a:t>.»</a:t>
            </a:r>
          </a:p>
          <a:p>
            <a:pPr algn="ctr">
              <a:lnSpc>
                <a:spcPct val="110000"/>
              </a:lnSpc>
            </a:pPr>
            <a:r>
              <a:rPr lang="tr-TR" sz="1100" kern="0" dirty="0">
                <a:solidFill>
                  <a:schemeClr val="bg1"/>
                </a:solidFill>
                <a:latin typeface="Corbel" panose="020B0503020204020204" pitchFamily="34" charset="0"/>
              </a:rPr>
              <a:t>                                                                                                                                  </a:t>
            </a:r>
            <a:r>
              <a:rPr lang="en-US" sz="1100" kern="0" dirty="0">
                <a:solidFill>
                  <a:schemeClr val="bg1"/>
                </a:solidFill>
                <a:latin typeface="Corbel" panose="020B0503020204020204" pitchFamily="34" charset="0"/>
              </a:rPr>
              <a:t>Dr. E. Grady Bogue</a:t>
            </a:r>
            <a:endParaRPr lang="tr-TR" sz="1100" kern="0" dirty="0">
              <a:solidFill>
                <a:schemeClr val="bg1"/>
              </a:solidFill>
              <a:latin typeface="Corbel" panose="020B0503020204020204" pitchFamily="34" charset="0"/>
            </a:endParaRPr>
          </a:p>
        </p:txBody>
      </p:sp>
      <p:sp>
        <p:nvSpPr>
          <p:cNvPr id="22" name="Metin kutusu 21">
            <a:extLst>
              <a:ext uri="{FF2B5EF4-FFF2-40B4-BE49-F238E27FC236}">
                <a16:creationId xmlns:a16="http://schemas.microsoft.com/office/drawing/2014/main" id="{C9AFAF0B-B40B-44B5-B1A8-FA363BA8027A}"/>
              </a:ext>
            </a:extLst>
          </p:cNvPr>
          <p:cNvSpPr txBox="1"/>
          <p:nvPr/>
        </p:nvSpPr>
        <p:spPr>
          <a:xfrm>
            <a:off x="1709072" y="1569445"/>
            <a:ext cx="8570258" cy="923330"/>
          </a:xfrm>
          <a:prstGeom prst="rect">
            <a:avLst/>
          </a:prstGeom>
          <a:noFill/>
        </p:spPr>
        <p:txBody>
          <a:bodyPr wrap="square">
            <a:spAutoFit/>
          </a:bodyPr>
          <a:lstStyle/>
          <a:p>
            <a:pPr algn="ctr"/>
            <a:r>
              <a:rPr lang="tr-TR" sz="5400" dirty="0">
                <a:ln w="1905"/>
                <a:solidFill>
                  <a:srgbClr val="020496"/>
                </a:solidFill>
                <a:effectLst>
                  <a:innerShdw blurRad="69850" dist="43180" dir="5400000">
                    <a:srgbClr val="000000">
                      <a:alpha val="65000"/>
                    </a:srgbClr>
                  </a:innerShdw>
                </a:effectLst>
                <a:latin typeface="Segoe Print" panose="02000600000000000000" pitchFamily="2" charset="0"/>
                <a:cs typeface="Calibri" charset="-94"/>
              </a:rPr>
              <a:t>Teşekkürler</a:t>
            </a:r>
            <a:endParaRPr lang="en-US" sz="5400" dirty="0">
              <a:ln w="0"/>
              <a:solidFill>
                <a:srgbClr val="020496"/>
              </a:solidFill>
              <a:effectLst>
                <a:reflection blurRad="12700" stA="50000" endPos="50000" dist="5000" dir="5400000" sy="-100000" rotWithShape="0"/>
              </a:effectLst>
              <a:latin typeface="Segoe Print" panose="02000600000000000000" pitchFamily="2" charset="0"/>
              <a:cs typeface="Calibri" charset="-94"/>
            </a:endParaRPr>
          </a:p>
        </p:txBody>
      </p:sp>
    </p:spTree>
    <p:extLst>
      <p:ext uri="{BB962C8B-B14F-4D97-AF65-F5344CB8AC3E}">
        <p14:creationId xmlns:p14="http://schemas.microsoft.com/office/powerpoint/2010/main" val="3016962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11896194d30_0_42"/>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g11896194d30_0_42"/>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g11896194d30_0_42"/>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1896194d30_0_42"/>
          <p:cNvSpPr/>
          <p:nvPr/>
        </p:nvSpPr>
        <p:spPr>
          <a:xfrm>
            <a:off x="446544" y="723773"/>
            <a:ext cx="11262360" cy="993600"/>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0" name="Google Shape;160;g11896194d30_0_42"/>
          <p:cNvSpPr/>
          <p:nvPr/>
        </p:nvSpPr>
        <p:spPr>
          <a:xfrm>
            <a:off x="10777492" y="825624"/>
            <a:ext cx="840331" cy="76119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g11896194d30_0_42"/>
          <p:cNvSpPr txBox="1"/>
          <p:nvPr/>
        </p:nvSpPr>
        <p:spPr>
          <a:xfrm>
            <a:off x="2298191" y="958983"/>
            <a:ext cx="7542235" cy="64629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SzPts val="2800"/>
              <a:buFont typeface="Arial"/>
              <a:buNone/>
            </a:pPr>
            <a:r>
              <a:rPr lang="tr-TR" sz="3600" dirty="0">
                <a:solidFill>
                  <a:srgbClr val="FFFFFF"/>
                </a:solidFill>
                <a:latin typeface="Times New Roman" panose="02020603050405020304" pitchFamily="18" charset="0"/>
                <a:cs typeface="Times New Roman" panose="02020603050405020304" pitchFamily="18" charset="0"/>
              </a:rPr>
              <a:t>Sunum İçeriği</a:t>
            </a:r>
            <a:endParaRPr sz="3600" dirty="0">
              <a:solidFill>
                <a:schemeClr val="lt1"/>
              </a:solidFill>
              <a:latin typeface="Times New Roman" panose="02020603050405020304" pitchFamily="18" charset="0"/>
              <a:ea typeface="Calibri"/>
              <a:cs typeface="Times New Roman" panose="02020603050405020304" pitchFamily="18" charset="0"/>
              <a:sym typeface="Calibri"/>
            </a:endParaRPr>
          </a:p>
        </p:txBody>
      </p:sp>
      <p:sp>
        <p:nvSpPr>
          <p:cNvPr id="162" name="Google Shape;162;g11896194d30_0_42"/>
          <p:cNvSpPr/>
          <p:nvPr/>
        </p:nvSpPr>
        <p:spPr>
          <a:xfrm>
            <a:off x="446530" y="1889205"/>
            <a:ext cx="11262373" cy="4302782"/>
          </a:xfrm>
          <a:prstGeom prst="rect">
            <a:avLst/>
          </a:prstGeom>
          <a:noFill/>
          <a:ln>
            <a:noFill/>
          </a:ln>
        </p:spPr>
        <p:txBody>
          <a:bodyPr spcFirstLastPara="1" wrap="square" lIns="91425" tIns="45700" rIns="91425" bIns="45700" anchor="t" anchorCtr="0">
            <a:noAutofit/>
          </a:bodyPr>
          <a:lstStyle/>
          <a:p>
            <a:pPr marL="0" marR="190500" lvl="0" indent="0" algn="l" rtl="0">
              <a:lnSpc>
                <a:spcPct val="110000"/>
              </a:lnSpc>
              <a:spcBef>
                <a:spcPts val="0"/>
              </a:spcBef>
              <a:spcAft>
                <a:spcPts val="0"/>
              </a:spcAft>
              <a:buNone/>
            </a:pPr>
            <a:endParaRPr sz="1050" dirty="0">
              <a:solidFill>
                <a:schemeClr val="dk2"/>
              </a:solidFill>
              <a:highlight>
                <a:srgbClr val="FFFFFF"/>
              </a:highlight>
              <a:latin typeface="Calibri"/>
              <a:ea typeface="Calibri"/>
              <a:cs typeface="Calibri"/>
              <a:sym typeface="Calibri"/>
            </a:endParaRPr>
          </a:p>
          <a:p>
            <a:pPr marL="228600" marR="190500" lvl="0" indent="-228600" algn="l" rtl="0">
              <a:lnSpc>
                <a:spcPct val="110000"/>
              </a:lnSpc>
              <a:spcBef>
                <a:spcPts val="0"/>
              </a:spcBef>
              <a:spcAft>
                <a:spcPts val="0"/>
              </a:spcAft>
              <a:buAutoNum type="arabicPeriod"/>
            </a:pPr>
            <a:r>
              <a:rPr lang="tr-TR" sz="2400" dirty="0" smtClean="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Ders Bilgi Paketi</a:t>
            </a:r>
          </a:p>
          <a:p>
            <a:pPr marL="228600" marR="190500" lvl="0" indent="-228600">
              <a:lnSpc>
                <a:spcPct val="110000"/>
              </a:lnSpc>
              <a:buAutoNum type="arabicPeriod"/>
            </a:pPr>
            <a:r>
              <a:rPr lang="tr-TR" sz="2400" dirty="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Senato Üyelerinin KAP ve KİDR Süreçleri Hakkında </a:t>
            </a:r>
            <a:r>
              <a:rPr lang="tr-TR" sz="2400" dirty="0" smtClean="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Bilgilendirilmesi</a:t>
            </a:r>
          </a:p>
          <a:p>
            <a:pPr marL="228600" marR="190500" lvl="0" indent="-228600">
              <a:lnSpc>
                <a:spcPct val="110000"/>
              </a:lnSpc>
              <a:buAutoNum type="arabicPeriod"/>
            </a:pPr>
            <a:r>
              <a:rPr lang="tr-TR" sz="2400" dirty="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Akreditasyon Başvurusu Yapılan Programlara İlişkin </a:t>
            </a:r>
            <a:r>
              <a:rPr lang="tr-TR" sz="2400" dirty="0" smtClean="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Bilgilendirme</a:t>
            </a:r>
          </a:p>
          <a:p>
            <a:pPr marL="228600" marR="190500" lvl="0" indent="-228600">
              <a:lnSpc>
                <a:spcPct val="110000"/>
              </a:lnSpc>
              <a:buAutoNum type="arabicPeriod"/>
            </a:pPr>
            <a:r>
              <a:rPr lang="tr-TR" sz="2400" dirty="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Birim İzleme Takımları Ziyaretleri (6-9 Ocak 2025</a:t>
            </a:r>
            <a:r>
              <a:rPr lang="tr-TR" sz="2400" dirty="0" smtClean="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a:t>
            </a:r>
          </a:p>
          <a:p>
            <a:pPr marL="228600" marR="190500" lvl="0" indent="-228600">
              <a:lnSpc>
                <a:spcPct val="110000"/>
              </a:lnSpc>
              <a:buAutoNum type="arabicPeriod"/>
            </a:pPr>
            <a:r>
              <a:rPr lang="tr-TR" sz="2400" dirty="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2025 Yılında Gerçekleştirilen Toplantılar </a:t>
            </a:r>
            <a:endParaRPr lang="tr-TR" sz="2400" dirty="0" smtClean="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228600" marR="190500" lvl="0" indent="-228600">
              <a:lnSpc>
                <a:spcPct val="110000"/>
              </a:lnSpc>
              <a:buAutoNum type="arabicPeriod"/>
            </a:pPr>
            <a:r>
              <a:rPr lang="tr-TR" sz="2400" dirty="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Rektör Öğrenci </a:t>
            </a:r>
            <a:r>
              <a:rPr lang="tr-TR" sz="2400" dirty="0" smtClean="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Buluşması</a:t>
            </a:r>
          </a:p>
          <a:p>
            <a:pPr marL="228600" marR="190500" lvl="0" indent="-228600">
              <a:lnSpc>
                <a:spcPct val="110000"/>
              </a:lnSpc>
              <a:buAutoNum type="arabicPeriod"/>
            </a:pPr>
            <a:r>
              <a:rPr lang="tr-TR" sz="2400" dirty="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Birim Öğrenci Kalite Komisyonu </a:t>
            </a:r>
            <a:endParaRPr lang="tr-TR" sz="2400" dirty="0" smtClean="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228600" marR="190500" lvl="0" indent="-228600">
              <a:lnSpc>
                <a:spcPct val="110000"/>
              </a:lnSpc>
              <a:buAutoNum type="arabicPeriod"/>
            </a:pPr>
            <a:r>
              <a:rPr lang="tr-TR" sz="2400" dirty="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2026 Birim İzleme </a:t>
            </a:r>
            <a:r>
              <a:rPr lang="tr-TR" sz="2400" dirty="0" smtClean="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Takımı</a:t>
            </a:r>
          </a:p>
          <a:p>
            <a:pPr marL="228600" marR="190500" lvl="0" indent="-228600">
              <a:lnSpc>
                <a:spcPct val="110000"/>
              </a:lnSpc>
              <a:buAutoNum type="arabicPeriod"/>
            </a:pPr>
            <a:r>
              <a:rPr lang="tr-TR" sz="2400" dirty="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Birimlerden Gelen Akreditasyon Başvuru </a:t>
            </a:r>
            <a:r>
              <a:rPr lang="tr-TR" sz="2400" dirty="0" smtClean="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Talepleri</a:t>
            </a:r>
          </a:p>
          <a:p>
            <a:pPr marL="228600" marR="190500" lvl="0" indent="-228600">
              <a:lnSpc>
                <a:spcPct val="110000"/>
              </a:lnSpc>
              <a:buAutoNum type="arabicPeriod"/>
            </a:pPr>
            <a:r>
              <a:rPr lang="tr-TR" sz="2400" dirty="0">
                <a:solidFill>
                  <a:schemeClr val="tx1"/>
                </a:solidFill>
                <a:highlight>
                  <a:srgbClr val="FFFFFF"/>
                </a:highlight>
                <a:latin typeface="Times New Roman" panose="02020603050405020304" pitchFamily="18" charset="0"/>
                <a:ea typeface="Calibri"/>
                <a:cs typeface="Times New Roman" panose="02020603050405020304" pitchFamily="18" charset="0"/>
                <a:sym typeface="Calibri"/>
              </a:rPr>
              <a:t>Koordinatörlüğün Talepleri</a:t>
            </a:r>
          </a:p>
          <a:p>
            <a:pPr marL="228600" marR="190500" lvl="0" indent="-228600">
              <a:lnSpc>
                <a:spcPct val="110000"/>
              </a:lnSpc>
              <a:buAutoNum type="arabicPeriod"/>
            </a:pPr>
            <a:endParaRPr lang="tr-TR" sz="1100" dirty="0">
              <a:solidFill>
                <a:schemeClr val="dk2"/>
              </a:solidFill>
              <a:highlight>
                <a:srgbClr val="FFFFFF"/>
              </a:highlight>
              <a:latin typeface="Calibri"/>
              <a:ea typeface="Calibri"/>
              <a:cs typeface="Calibri"/>
              <a:sym typeface="Calibri"/>
            </a:endParaRPr>
          </a:p>
          <a:p>
            <a:pPr marL="228600" marR="190500" lvl="0" indent="-228600">
              <a:lnSpc>
                <a:spcPct val="110000"/>
              </a:lnSpc>
              <a:buAutoNum type="arabicPeriod"/>
            </a:pPr>
            <a:endParaRPr lang="tr-TR" sz="1100" dirty="0">
              <a:solidFill>
                <a:schemeClr val="dk2"/>
              </a:solidFill>
              <a:highlight>
                <a:srgbClr val="FFFFFF"/>
              </a:highlight>
              <a:latin typeface="Calibri"/>
              <a:ea typeface="Calibri"/>
              <a:cs typeface="Calibri"/>
              <a:sym typeface="Calibri"/>
            </a:endParaRPr>
          </a:p>
          <a:p>
            <a:pPr marL="228600" marR="190500" lvl="0" indent="-228600">
              <a:lnSpc>
                <a:spcPct val="110000"/>
              </a:lnSpc>
              <a:buAutoNum type="arabicPeriod"/>
            </a:pPr>
            <a:endParaRPr lang="tr-TR" sz="1100" dirty="0">
              <a:solidFill>
                <a:schemeClr val="dk2"/>
              </a:solidFill>
              <a:highlight>
                <a:srgbClr val="FFFFFF"/>
              </a:highlight>
              <a:latin typeface="Calibri"/>
              <a:ea typeface="Calibri"/>
              <a:cs typeface="Calibri"/>
              <a:sym typeface="Calibri"/>
            </a:endParaRPr>
          </a:p>
          <a:p>
            <a:pPr marL="228600" marR="190500" lvl="0" indent="-228600">
              <a:lnSpc>
                <a:spcPct val="110000"/>
              </a:lnSpc>
              <a:buAutoNum type="arabicPeriod"/>
            </a:pPr>
            <a:endParaRPr lang="tr-TR" sz="1100" dirty="0">
              <a:solidFill>
                <a:schemeClr val="dk2"/>
              </a:solidFill>
              <a:highlight>
                <a:srgbClr val="FFFFFF"/>
              </a:highlight>
              <a:latin typeface="Calibri"/>
              <a:ea typeface="Calibri"/>
              <a:cs typeface="Calibri"/>
              <a:sym typeface="Calibri"/>
            </a:endParaRPr>
          </a:p>
          <a:p>
            <a:pPr marL="228600" marR="190500" lvl="0" indent="-228600">
              <a:lnSpc>
                <a:spcPct val="110000"/>
              </a:lnSpc>
              <a:buAutoNum type="arabicPeriod"/>
            </a:pPr>
            <a:endParaRPr lang="tr-TR" sz="1100" dirty="0">
              <a:solidFill>
                <a:schemeClr val="dk2"/>
              </a:solidFill>
              <a:highlight>
                <a:srgbClr val="FFFFFF"/>
              </a:highlight>
              <a:latin typeface="Calibri"/>
              <a:ea typeface="Calibri"/>
              <a:cs typeface="Calibri"/>
              <a:sym typeface="Calibri"/>
            </a:endParaRPr>
          </a:p>
          <a:p>
            <a:pPr marL="228600" marR="190500" lvl="0" indent="-228600">
              <a:lnSpc>
                <a:spcPct val="110000"/>
              </a:lnSpc>
              <a:buAutoNum type="arabicPeriod"/>
            </a:pPr>
            <a:endParaRPr lang="tr-TR" sz="1100" dirty="0">
              <a:solidFill>
                <a:schemeClr val="dk2"/>
              </a:solidFill>
              <a:highlight>
                <a:srgbClr val="FFFFFF"/>
              </a:highlight>
              <a:latin typeface="Calibri"/>
              <a:ea typeface="Calibri"/>
              <a:cs typeface="Calibri"/>
              <a:sym typeface="Calibri"/>
            </a:endParaRPr>
          </a:p>
          <a:p>
            <a:pPr marL="228600" marR="190500" lvl="0" indent="-228600">
              <a:lnSpc>
                <a:spcPct val="110000"/>
              </a:lnSpc>
              <a:buAutoNum type="arabicPeriod"/>
            </a:pPr>
            <a:endParaRPr lang="tr-TR" sz="1100" dirty="0">
              <a:solidFill>
                <a:schemeClr val="dk2"/>
              </a:solidFill>
              <a:highlight>
                <a:srgbClr val="FFFFFF"/>
              </a:highlight>
              <a:latin typeface="Calibri"/>
              <a:ea typeface="Calibri"/>
              <a:cs typeface="Calibri"/>
              <a:sym typeface="Calibri"/>
            </a:endParaRPr>
          </a:p>
          <a:p>
            <a:pPr marL="228600" marR="190500" lvl="0" indent="-228600">
              <a:lnSpc>
                <a:spcPct val="110000"/>
              </a:lnSpc>
              <a:buAutoNum type="arabicPeriod"/>
            </a:pPr>
            <a:endParaRPr lang="tr-TR" sz="1100" dirty="0" smtClean="0">
              <a:solidFill>
                <a:schemeClr val="dk2"/>
              </a:solidFill>
              <a:highlight>
                <a:srgbClr val="FFFFFF"/>
              </a:highlight>
              <a:latin typeface="Calibri"/>
              <a:ea typeface="Calibri"/>
              <a:cs typeface="Calibri"/>
              <a:sym typeface="Calibri"/>
            </a:endParaRPr>
          </a:p>
          <a:p>
            <a:pPr marL="228600" marR="190500" lvl="0" indent="-228600" algn="l" rtl="0">
              <a:lnSpc>
                <a:spcPct val="110000"/>
              </a:lnSpc>
              <a:spcBef>
                <a:spcPts val="0"/>
              </a:spcBef>
              <a:spcAft>
                <a:spcPts val="0"/>
              </a:spcAft>
              <a:buAutoNum type="arabicPeriod"/>
            </a:pPr>
            <a:endParaRPr lang="tr-TR" sz="1100" dirty="0" smtClean="0">
              <a:solidFill>
                <a:schemeClr val="dk2"/>
              </a:solidFill>
              <a:highlight>
                <a:srgbClr val="FFFFFF"/>
              </a:highlight>
              <a:latin typeface="Calibri"/>
              <a:ea typeface="Calibri"/>
              <a:cs typeface="Calibri"/>
              <a:sym typeface="Calibri"/>
            </a:endParaRPr>
          </a:p>
          <a:p>
            <a:pPr marL="228600" marR="190500" lvl="0" indent="-228600" algn="l" rtl="0">
              <a:lnSpc>
                <a:spcPct val="110000"/>
              </a:lnSpc>
              <a:spcBef>
                <a:spcPts val="0"/>
              </a:spcBef>
              <a:spcAft>
                <a:spcPts val="0"/>
              </a:spcAft>
              <a:buAutoNum type="arabicPeriod"/>
            </a:pPr>
            <a:endParaRPr sz="1100" dirty="0">
              <a:solidFill>
                <a:schemeClr val="dk2"/>
              </a:solidFill>
              <a:highlight>
                <a:srgbClr val="FFFFFF"/>
              </a:highlight>
              <a:latin typeface="Calibri"/>
              <a:ea typeface="Calibri"/>
              <a:cs typeface="Calibri"/>
              <a:sym typeface="Calibri"/>
            </a:endParaRPr>
          </a:p>
          <a:p>
            <a:pPr marL="457200" marR="190500" lvl="0" indent="0" algn="ctr" rtl="0">
              <a:lnSpc>
                <a:spcPct val="110000"/>
              </a:lnSpc>
              <a:spcBef>
                <a:spcPts val="0"/>
              </a:spcBef>
              <a:spcAft>
                <a:spcPts val="0"/>
              </a:spcAft>
              <a:buNone/>
            </a:pPr>
            <a:endParaRPr sz="1050" dirty="0">
              <a:solidFill>
                <a:schemeClr val="dk2"/>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000"/>
              <a:buFont typeface="Arial"/>
              <a:buNone/>
            </a:pPr>
            <a:endParaRPr sz="105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382486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11896194d30_0_42"/>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g11896194d30_0_42"/>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g11896194d30_0_42"/>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1896194d30_0_42"/>
          <p:cNvSpPr/>
          <p:nvPr/>
        </p:nvSpPr>
        <p:spPr>
          <a:xfrm>
            <a:off x="446544" y="723773"/>
            <a:ext cx="11262360" cy="993600"/>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lvl="0" algn="ctr">
              <a:buSzPts val="1800"/>
            </a:pPr>
            <a:r>
              <a:rPr lang="tr-TR" sz="3200" spc="-10" dirty="0">
                <a:solidFill>
                  <a:srgbClr val="FFFFFF"/>
                </a:solidFill>
                <a:latin typeface="Times New Roman" panose="02020603050405020304" pitchFamily="18" charset="0"/>
                <a:cs typeface="Times New Roman" panose="02020603050405020304" pitchFamily="18" charset="0"/>
              </a:rPr>
              <a:t>Ders Bilgi </a:t>
            </a:r>
            <a:r>
              <a:rPr lang="tr-TR" sz="3200" spc="-10" dirty="0" smtClean="0">
                <a:solidFill>
                  <a:srgbClr val="FFFFFF"/>
                </a:solidFill>
                <a:latin typeface="Times New Roman" panose="02020603050405020304" pitchFamily="18" charset="0"/>
                <a:cs typeface="Times New Roman" panose="02020603050405020304" pitchFamily="18" charset="0"/>
              </a:rPr>
              <a:t>Paketi </a:t>
            </a:r>
          </a:p>
          <a:p>
            <a:pPr lvl="0" algn="ctr">
              <a:buSzPts val="1800"/>
            </a:pPr>
            <a:r>
              <a:rPr lang="tr-TR" sz="3200" b="0" i="0" u="none" strike="noStrike" cap="none" spc="-10" dirty="0" smtClean="0">
                <a:solidFill>
                  <a:srgbClr val="FFFFFF"/>
                </a:solidFill>
                <a:latin typeface="Times New Roman" panose="02020603050405020304" pitchFamily="18" charset="0"/>
                <a:ea typeface="Calibri"/>
                <a:cs typeface="Times New Roman" panose="02020603050405020304" pitchFamily="18" charset="0"/>
                <a:sym typeface="Calibri"/>
              </a:rPr>
              <a:t>2024-2025 %86.21</a:t>
            </a:r>
            <a:endParaRPr sz="2000" b="0" i="0" u="none" strike="noStrike" cap="none" dirty="0">
              <a:solidFill>
                <a:schemeClr val="dk1"/>
              </a:solidFill>
              <a:latin typeface="Times New Roman" panose="02020603050405020304" pitchFamily="18" charset="0"/>
              <a:ea typeface="Calibri"/>
              <a:cs typeface="Times New Roman" panose="02020603050405020304" pitchFamily="18" charset="0"/>
              <a:sym typeface="Calibri"/>
            </a:endParaRPr>
          </a:p>
        </p:txBody>
      </p:sp>
      <p:sp>
        <p:nvSpPr>
          <p:cNvPr id="160" name="Google Shape;160;g11896194d30_0_42"/>
          <p:cNvSpPr/>
          <p:nvPr/>
        </p:nvSpPr>
        <p:spPr>
          <a:xfrm>
            <a:off x="10777492" y="825624"/>
            <a:ext cx="840331" cy="76119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32560"/>
            <a:ext cx="12193588" cy="451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4728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11896194d30_0_42"/>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g11896194d30_0_42"/>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g11896194d30_0_42"/>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1896194d30_0_42"/>
          <p:cNvSpPr/>
          <p:nvPr/>
        </p:nvSpPr>
        <p:spPr>
          <a:xfrm>
            <a:off x="446544" y="723773"/>
            <a:ext cx="11262360" cy="993600"/>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lvl="0">
              <a:buSzPts val="1800"/>
            </a:pPr>
            <a:r>
              <a:rPr lang="tr-TR" sz="3200" dirty="0">
                <a:solidFill>
                  <a:schemeClr val="bg1"/>
                </a:solidFill>
                <a:latin typeface="Times New Roman" panose="02020603050405020304" pitchFamily="18" charset="0"/>
                <a:cs typeface="Times New Roman" panose="02020603050405020304" pitchFamily="18" charset="0"/>
              </a:rPr>
              <a:t>Senato Üyelerinin KAP ve KİDR Süreçleri Hakkında Bilgilendirilmesi</a:t>
            </a:r>
            <a:endParaRPr sz="3200" b="0" i="0" u="none" strike="noStrike" cap="none" dirty="0">
              <a:solidFill>
                <a:schemeClr val="bg1"/>
              </a:solidFill>
              <a:latin typeface="Times New Roman" panose="02020603050405020304" pitchFamily="18" charset="0"/>
              <a:ea typeface="Calibri"/>
              <a:cs typeface="Times New Roman" panose="02020603050405020304" pitchFamily="18" charset="0"/>
              <a:sym typeface="Calibri"/>
            </a:endParaRPr>
          </a:p>
        </p:txBody>
      </p:sp>
      <p:sp>
        <p:nvSpPr>
          <p:cNvPr id="160" name="Google Shape;160;g11896194d30_0_42"/>
          <p:cNvSpPr/>
          <p:nvPr/>
        </p:nvSpPr>
        <p:spPr>
          <a:xfrm>
            <a:off x="10777492" y="825624"/>
            <a:ext cx="840331" cy="76119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2" name="Google Shape;162;g11896194d30_0_42"/>
          <p:cNvSpPr/>
          <p:nvPr/>
        </p:nvSpPr>
        <p:spPr>
          <a:xfrm>
            <a:off x="-143694" y="1889205"/>
            <a:ext cx="11852597" cy="4302782"/>
          </a:xfrm>
          <a:prstGeom prst="rect">
            <a:avLst/>
          </a:prstGeom>
          <a:noFill/>
          <a:ln>
            <a:noFill/>
          </a:ln>
        </p:spPr>
        <p:txBody>
          <a:bodyPr spcFirstLastPara="1" wrap="square" lIns="91425" tIns="45700" rIns="91425" bIns="45700" anchor="t" anchorCtr="0">
            <a:noAutofit/>
          </a:bodyPr>
          <a:lstStyle/>
          <a:p>
            <a:pPr marL="457200" algn="just">
              <a:buSzPts val="2100"/>
            </a:pPr>
            <a:r>
              <a:rPr lang="tr-TR" sz="2400" dirty="0" smtClean="0">
                <a:latin typeface="Times New Roman" panose="02020603050405020304" pitchFamily="18" charset="0"/>
                <a:cs typeface="Times New Roman" panose="02020603050405020304" pitchFamily="18" charset="0"/>
              </a:rPr>
              <a:t>Yükseköğretim </a:t>
            </a:r>
            <a:r>
              <a:rPr lang="tr-TR" sz="2400" dirty="0">
                <a:latin typeface="Times New Roman" panose="02020603050405020304" pitchFamily="18" charset="0"/>
                <a:cs typeface="Times New Roman" panose="02020603050405020304" pitchFamily="18" charset="0"/>
              </a:rPr>
              <a:t>Kalite Kurulu (YÖKAK) süreçleri kapsamında, üniversitemizde yürütülen Kurumsal Akreditasyon Programı (KAP) ve Kurumsal İç Değerlendirme Raporu (KİDR) alt ölçütleri hakkında Senato üyelerimizi bilgilendirmek üzere altı oturumdan oluşan bir plan hazırlanmıştır. Senato toplantılarında gerçekleştirilecek bu oturumlarda liderlik, yönetişim, kalite sistemleri, eğitim-öğretim, araştırma-geliştirme ve toplumsal katkı konularında mevcut durum değerlendirilecek, iyileştirme önerileri sunulacak ve kalite kültürünün üniversite geneline yaygınlaştırılması hedeflenecektir. Her oturum yaklaşık 20–30 dakikalık sunum ve 10 dakikalık soru-cevap bölümünden oluşacaktır.</a:t>
            </a:r>
            <a:endParaRPr sz="2400" i="0" u="none" strike="noStrike" cap="none" dirty="0">
              <a:solidFill>
                <a:srgbClr val="000000"/>
              </a:solidFill>
              <a:latin typeface="Times New Roman" panose="02020603050405020304" pitchFamily="18" charset="0"/>
              <a:ea typeface="Calibri"/>
              <a:cs typeface="Times New Roman" panose="02020603050405020304" pitchFamily="18" charset="0"/>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000"/>
              <a:buFont typeface="Arial"/>
              <a:buNone/>
            </a:pPr>
            <a:endParaRPr sz="105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170003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11896194d30_0_42"/>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g11896194d30_0_42"/>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g11896194d30_0_42"/>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1896194d30_0_42"/>
          <p:cNvSpPr/>
          <p:nvPr/>
        </p:nvSpPr>
        <p:spPr>
          <a:xfrm>
            <a:off x="483106" y="658494"/>
            <a:ext cx="11262360" cy="928321"/>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lvl="0">
              <a:buSzPts val="1800"/>
            </a:pPr>
            <a:r>
              <a:rPr lang="tr-TR" sz="3200" dirty="0">
                <a:solidFill>
                  <a:schemeClr val="bg1"/>
                </a:solidFill>
                <a:latin typeface="Times New Roman" panose="02020603050405020304" pitchFamily="18" charset="0"/>
                <a:cs typeface="Times New Roman" panose="02020603050405020304" pitchFamily="18" charset="0"/>
              </a:rPr>
              <a:t>Akreditasyon Başvurusu Yapılan Programlara İlişkin </a:t>
            </a:r>
            <a:endParaRPr lang="tr-TR" sz="3200" dirty="0" smtClean="0">
              <a:solidFill>
                <a:schemeClr val="bg1"/>
              </a:solidFill>
              <a:latin typeface="Times New Roman" panose="02020603050405020304" pitchFamily="18" charset="0"/>
              <a:cs typeface="Times New Roman" panose="02020603050405020304" pitchFamily="18" charset="0"/>
            </a:endParaRPr>
          </a:p>
          <a:p>
            <a:pPr lvl="0">
              <a:buSzPts val="1800"/>
            </a:pPr>
            <a:r>
              <a:rPr lang="tr-TR" sz="3200" dirty="0" smtClean="0">
                <a:solidFill>
                  <a:schemeClr val="bg1"/>
                </a:solidFill>
                <a:latin typeface="Times New Roman" panose="02020603050405020304" pitchFamily="18" charset="0"/>
                <a:cs typeface="Times New Roman" panose="02020603050405020304" pitchFamily="18" charset="0"/>
              </a:rPr>
              <a:t>Bilgilendirme</a:t>
            </a:r>
            <a:endParaRPr sz="3200" b="0" i="0" u="none" strike="noStrike" cap="none" dirty="0">
              <a:solidFill>
                <a:schemeClr val="bg1"/>
              </a:solidFill>
              <a:latin typeface="Times New Roman" panose="02020603050405020304" pitchFamily="18" charset="0"/>
              <a:ea typeface="Calibri"/>
              <a:cs typeface="Times New Roman" panose="02020603050405020304" pitchFamily="18" charset="0"/>
              <a:sym typeface="Calibri"/>
            </a:endParaRPr>
          </a:p>
        </p:txBody>
      </p:sp>
      <p:sp>
        <p:nvSpPr>
          <p:cNvPr id="160" name="Google Shape;160;g11896194d30_0_42"/>
          <p:cNvSpPr/>
          <p:nvPr/>
        </p:nvSpPr>
        <p:spPr>
          <a:xfrm>
            <a:off x="10777492" y="825624"/>
            <a:ext cx="840331" cy="76119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2" name="Google Shape;162;g11896194d30_0_42"/>
          <p:cNvSpPr/>
          <p:nvPr/>
        </p:nvSpPr>
        <p:spPr>
          <a:xfrm>
            <a:off x="358221" y="1717373"/>
            <a:ext cx="11387245" cy="4670215"/>
          </a:xfrm>
          <a:prstGeom prst="rect">
            <a:avLst/>
          </a:prstGeom>
          <a:noFill/>
          <a:ln>
            <a:noFill/>
          </a:ln>
        </p:spPr>
        <p:txBody>
          <a:bodyPr spcFirstLastPara="1" wrap="square" lIns="91425" tIns="45700" rIns="91425" bIns="45700" anchor="t" anchorCtr="0">
            <a:noAutofit/>
          </a:bodyPr>
          <a:lstStyle/>
          <a:p>
            <a:pPr algn="just"/>
            <a:r>
              <a:rPr lang="tr-TR" sz="1800" dirty="0">
                <a:latin typeface="Times New Roman" panose="02020603050405020304" pitchFamily="18" charset="0"/>
                <a:cs typeface="Times New Roman" panose="02020603050405020304" pitchFamily="18" charset="0"/>
              </a:rPr>
              <a:t>Üniversitemizde 2024-2025 döneminde dört birimden toplam altı program akreditasyon başvurusunda bulunulmuştur. Eğitim Fakültesi, Matematik Eğitimi ve Fen Bilgisi Eğitimi Anabilim Dalları için EPDAD (Öğretmenlik Eğitim Programları Değerlendirme ve Akreditasyon Derneği) ile gerekli görüşmeleri gerçekleştirmiş, öz değerlendirme raporunu sisteme yüklemiş ve değerlendirme takımının ziyaret için belirleyeceği tarihi beklemektedir. </a:t>
            </a:r>
          </a:p>
          <a:p>
            <a:pPr algn="just"/>
            <a:endParaRPr lang="tr-TR" sz="1800" dirty="0">
              <a:latin typeface="Times New Roman" panose="02020603050405020304" pitchFamily="18" charset="0"/>
              <a:cs typeface="Times New Roman" panose="02020603050405020304" pitchFamily="18" charset="0"/>
            </a:endParaRPr>
          </a:p>
          <a:p>
            <a:pPr algn="just"/>
            <a:r>
              <a:rPr lang="tr-TR" sz="1800" dirty="0">
                <a:latin typeface="Times New Roman" panose="02020603050405020304" pitchFamily="18" charset="0"/>
                <a:cs typeface="Times New Roman" panose="02020603050405020304" pitchFamily="18" charset="0"/>
              </a:rPr>
              <a:t>İlahiyat Fakültesi, İAA (İlahiyat Akreditasyon Ajansı) ile görüşmelerini tamamlamış, öz değerlendirme raporu ile birlikte kalite el kitabını sisteme yüklemiş ve yine değerlendirme takımının ziyaret tarihini beklemektedir. </a:t>
            </a:r>
          </a:p>
          <a:p>
            <a:pPr algn="just"/>
            <a:endParaRPr lang="tr-TR" sz="1800" dirty="0">
              <a:latin typeface="Times New Roman" panose="02020603050405020304" pitchFamily="18" charset="0"/>
              <a:cs typeface="Times New Roman" panose="02020603050405020304" pitchFamily="18" charset="0"/>
            </a:endParaRPr>
          </a:p>
          <a:p>
            <a:pPr algn="just"/>
            <a:r>
              <a:rPr lang="tr-TR" sz="1800" dirty="0">
                <a:latin typeface="Times New Roman" panose="02020603050405020304" pitchFamily="18" charset="0"/>
                <a:cs typeface="Times New Roman" panose="02020603050405020304" pitchFamily="18" charset="0"/>
              </a:rPr>
              <a:t>Spor Bilimleri Fakültesi, Beden Eğitimi ve Spor Bölümü için SPORAK (Spor Bilimleri Eğitim Programları Değerlendirme ve Akreditasyon Kurulu) ile gerekli görüşmeleri yapmış; ancak fakülte içinde yaşanan iletişim eksikliği nedeniyle öz değerlendirme raporu belirlenen tarihlerde sisteme yüklenememiştir. Bu süreç için ek süre tanımlanmış olup, raporun tamamlanarak sistem üzerinden iletilmesi planlanmaktadır. </a:t>
            </a:r>
          </a:p>
          <a:p>
            <a:pPr algn="just"/>
            <a:endParaRPr lang="tr-TR" sz="1800" dirty="0">
              <a:latin typeface="Times New Roman" panose="02020603050405020304" pitchFamily="18" charset="0"/>
              <a:cs typeface="Times New Roman" panose="02020603050405020304" pitchFamily="18" charset="0"/>
            </a:endParaRPr>
          </a:p>
          <a:p>
            <a:pPr algn="just"/>
            <a:r>
              <a:rPr lang="tr-TR" sz="1800" dirty="0">
                <a:latin typeface="Times New Roman" panose="02020603050405020304" pitchFamily="18" charset="0"/>
                <a:cs typeface="Times New Roman" panose="02020603050405020304" pitchFamily="18" charset="0"/>
              </a:rPr>
              <a:t>Sağlık Hizmetleri Meslek Yüksekokulu, İlk ve Acil Yardım Programı ile Tıbbi Laboratuvar Teknikleri Programı için MEDEK (Mesleki Eğitim Değerlendirme ve Akreditasyon Derneği) ile görüşmelerini gerçekleştirmiş, öz değerlendirme raporlarını sisteme yüklemiş ve değerlendirme takımının 10-12 Kasım 2025 tarihlerinde meslek yüksekokulunu ziyaret etmesi planlanmıştır.</a:t>
            </a:r>
            <a:endParaRPr lang="tr-TR" sz="1100" dirty="0">
              <a:solidFill>
                <a:schemeClr val="dk2"/>
              </a:solidFill>
              <a:latin typeface="Times New Roman" panose="02020603050405020304" pitchFamily="18" charset="0"/>
              <a:ea typeface="Calibri"/>
              <a:cs typeface="Times New Roman" panose="02020603050405020304" pitchFamily="18" charset="0"/>
              <a:sym typeface="Calibri"/>
            </a:endParaRPr>
          </a:p>
          <a:p>
            <a:endParaRPr sz="1600" b="1" dirty="0">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000"/>
              <a:buFont typeface="Arial"/>
              <a:buNone/>
            </a:pPr>
            <a:endParaRPr sz="105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875633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11896194d30_0_42"/>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g11896194d30_0_42"/>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g11896194d30_0_42"/>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1896194d30_0_42"/>
          <p:cNvSpPr/>
          <p:nvPr/>
        </p:nvSpPr>
        <p:spPr>
          <a:xfrm>
            <a:off x="446544" y="723773"/>
            <a:ext cx="11262360" cy="993600"/>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lvl="0" algn="ctr">
              <a:buSzPts val="1800"/>
            </a:pPr>
            <a:r>
              <a:rPr lang="tr-TR" sz="3200" kern="1200" dirty="0">
                <a:solidFill>
                  <a:schemeClr val="bg1"/>
                </a:solidFill>
                <a:latin typeface="Times New Roman" panose="02020603050405020304" pitchFamily="18" charset="0"/>
                <a:ea typeface="+mj-ea"/>
                <a:cs typeface="Times New Roman" panose="02020603050405020304" pitchFamily="18" charset="0"/>
              </a:rPr>
              <a:t>Birim İzleme Takımları Ziyaretleri (6-9 Ocak 2025</a:t>
            </a:r>
            <a:r>
              <a:rPr lang="tr-TR" sz="3600" kern="1200" dirty="0">
                <a:solidFill>
                  <a:schemeClr val="bg1"/>
                </a:solidFill>
                <a:latin typeface="Times New Roman" panose="02020603050405020304" pitchFamily="18" charset="0"/>
                <a:ea typeface="+mj-ea"/>
                <a:cs typeface="Times New Roman" panose="02020603050405020304" pitchFamily="18" charset="0"/>
              </a:rPr>
              <a:t>)</a:t>
            </a:r>
            <a:endParaRPr b="0" i="0" u="none" strike="noStrike" cap="none" dirty="0">
              <a:solidFill>
                <a:schemeClr val="bg1"/>
              </a:solidFill>
              <a:latin typeface="Times New Roman" panose="02020603050405020304" pitchFamily="18" charset="0"/>
              <a:ea typeface="Calibri"/>
              <a:cs typeface="Times New Roman" panose="02020603050405020304" pitchFamily="18" charset="0"/>
              <a:sym typeface="Calibri"/>
            </a:endParaRPr>
          </a:p>
        </p:txBody>
      </p:sp>
      <p:sp>
        <p:nvSpPr>
          <p:cNvPr id="160" name="Google Shape;160;g11896194d30_0_42"/>
          <p:cNvSpPr/>
          <p:nvPr/>
        </p:nvSpPr>
        <p:spPr>
          <a:xfrm>
            <a:off x="10777492" y="825624"/>
            <a:ext cx="840331" cy="76119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 name="Metin kutusu 1">
            <a:extLst>
              <a:ext uri="{FF2B5EF4-FFF2-40B4-BE49-F238E27FC236}">
                <a16:creationId xmlns:a16="http://schemas.microsoft.com/office/drawing/2014/main" id="{20D879D1-BAA4-A1FB-DC7B-9C5F58FB4231}"/>
              </a:ext>
            </a:extLst>
          </p:cNvPr>
          <p:cNvSpPr txBox="1"/>
          <p:nvPr/>
        </p:nvSpPr>
        <p:spPr>
          <a:xfrm>
            <a:off x="290625" y="1883686"/>
            <a:ext cx="11418279" cy="3954929"/>
          </a:xfrm>
          <a:prstGeom prst="rect">
            <a:avLst/>
          </a:prstGeom>
          <a:noFill/>
        </p:spPr>
        <p:txBody>
          <a:bodyPr wrap="square">
            <a:spAutoFit/>
          </a:bodyPr>
          <a:lstStyle/>
          <a:p>
            <a:pPr algn="just"/>
            <a:r>
              <a:rPr lang="tr-TR" sz="2400" dirty="0">
                <a:latin typeface="Times New Roman" panose="02020603050405020304" pitchFamily="18" charset="0"/>
                <a:cs typeface="Times New Roman" panose="02020603050405020304" pitchFamily="18" charset="0"/>
              </a:rPr>
              <a:t>Üniversitemiz, kalite süreçlerini daha etkin kılmak ve sürdürülebilir bir iyileştirme kültürü oluşturmak amacıyla oluşturduğu Birim İzleme Takımları aracılığıyla 6-9 Ocak 2025 tarihleri arasında Eğitim Fakültesi, İlahiyat Fakültesi, Spor Bilimleri Fakültesi ve Sağlık Bilimleri Meslek Yüksekokuluna kapsamlı ziyaretler gerçekleştirmiştir. </a:t>
            </a:r>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Bu </a:t>
            </a:r>
            <a:r>
              <a:rPr lang="tr-TR" sz="2400" dirty="0">
                <a:latin typeface="Times New Roman" panose="02020603050405020304" pitchFamily="18" charset="0"/>
                <a:cs typeface="Times New Roman" panose="02020603050405020304" pitchFamily="18" charset="0"/>
              </a:rPr>
              <a:t>ziyaretlerde, birimlerin güçlü yönlerini ve gelişime açık alanlarını belirlemek, kalite güvence süreçlerini geliştirmek ve birimler arasındaki iş birliğini artırmak amacıyla değerlendirmeler yapılmış ve geri bildirim raporları sunulmuştur. Gerçekleştirilen bu çalışmaların, üniversitemizin ulusal ve uluslararası düzeydeki rekabet gücünü artırması ve kalite süreçlerinin sürdürülebilirliğine katkı </a:t>
            </a:r>
            <a:r>
              <a:rPr lang="tr-TR" sz="2400" dirty="0" smtClean="0">
                <a:latin typeface="Times New Roman" panose="02020603050405020304" pitchFamily="18" charset="0"/>
                <a:cs typeface="Times New Roman" panose="02020603050405020304" pitchFamily="18" charset="0"/>
              </a:rPr>
              <a:t>sağlaması beklenmektedir</a:t>
            </a:r>
            <a:r>
              <a:rPr lang="tr-TR" sz="2400" dirty="0">
                <a:latin typeface="Times New Roman" panose="02020603050405020304" pitchFamily="18" charset="0"/>
                <a:cs typeface="Times New Roman" panose="02020603050405020304" pitchFamily="18" charset="0"/>
              </a:rPr>
              <a:t>. </a:t>
            </a:r>
            <a:r>
              <a:rPr lang="tr-TR" sz="1100" dirty="0">
                <a:latin typeface="Times New Roman" panose="02020603050405020304" pitchFamily="18" charset="0"/>
                <a:cs typeface="Times New Roman" panose="02020603050405020304" pitchFamily="18" charset="0"/>
              </a:rPr>
              <a:t/>
            </a:r>
            <a:br>
              <a:rPr lang="tr-TR" sz="1100" dirty="0">
                <a:latin typeface="Times New Roman" panose="02020603050405020304" pitchFamily="18" charset="0"/>
                <a:cs typeface="Times New Roman" panose="02020603050405020304" pitchFamily="18" charset="0"/>
              </a:rPr>
            </a:br>
            <a:endParaRPr lang="tr-TR"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2453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11896194d30_0_42"/>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g11896194d30_0_42"/>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g11896194d30_0_42"/>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1896194d30_0_42"/>
          <p:cNvSpPr/>
          <p:nvPr/>
        </p:nvSpPr>
        <p:spPr>
          <a:xfrm>
            <a:off x="446544" y="723773"/>
            <a:ext cx="11262360" cy="993600"/>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0" name="Google Shape;160;g11896194d30_0_42"/>
          <p:cNvSpPr/>
          <p:nvPr/>
        </p:nvSpPr>
        <p:spPr>
          <a:xfrm>
            <a:off x="10777492" y="825624"/>
            <a:ext cx="840331" cy="76119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g11896194d30_0_42"/>
          <p:cNvSpPr txBox="1"/>
          <p:nvPr/>
        </p:nvSpPr>
        <p:spPr>
          <a:xfrm>
            <a:off x="483096" y="664604"/>
            <a:ext cx="11225807" cy="1090002"/>
          </a:xfrm>
          <a:prstGeom prst="rect">
            <a:avLst/>
          </a:prstGeom>
          <a:noFill/>
          <a:ln>
            <a:noFill/>
          </a:ln>
        </p:spPr>
        <p:txBody>
          <a:bodyPr spcFirstLastPara="1" wrap="square" lIns="91425" tIns="45700" rIns="91425" bIns="45700" anchor="t" anchorCtr="0">
            <a:spAutoFit/>
          </a:bodyPr>
          <a:lstStyle/>
          <a:p>
            <a:pPr marL="12700" algn="ctr">
              <a:lnSpc>
                <a:spcPct val="200000"/>
              </a:lnSpc>
              <a:spcBef>
                <a:spcPts val="105"/>
              </a:spcBef>
            </a:pPr>
            <a:r>
              <a:rPr lang="tr-TR" sz="3200" dirty="0">
                <a:solidFill>
                  <a:schemeClr val="bg1"/>
                </a:solidFill>
                <a:latin typeface="Times New Roman" panose="02020603050405020304" pitchFamily="18" charset="0"/>
                <a:cs typeface="Times New Roman" panose="02020603050405020304" pitchFamily="18" charset="0"/>
              </a:rPr>
              <a:t>2025 Yılında Gerçekleştirilen Toplantılar </a:t>
            </a:r>
            <a:endParaRPr lang="tr-TR" sz="3200" spc="-10" dirty="0">
              <a:solidFill>
                <a:schemeClr val="bg1"/>
              </a:solidFill>
              <a:latin typeface="Times New Roman" panose="02020603050405020304" pitchFamily="18" charset="0"/>
              <a:cs typeface="Times New Roman" panose="02020603050405020304" pitchFamily="18" charset="0"/>
            </a:endParaRPr>
          </a:p>
        </p:txBody>
      </p:sp>
      <p:sp>
        <p:nvSpPr>
          <p:cNvPr id="162" name="Google Shape;162;g11896194d30_0_42"/>
          <p:cNvSpPr/>
          <p:nvPr/>
        </p:nvSpPr>
        <p:spPr>
          <a:xfrm>
            <a:off x="422276" y="1776542"/>
            <a:ext cx="11341350" cy="4302782"/>
          </a:xfrm>
          <a:prstGeom prst="rect">
            <a:avLst/>
          </a:prstGeom>
          <a:noFill/>
          <a:ln>
            <a:noFill/>
          </a:ln>
        </p:spPr>
        <p:txBody>
          <a:bodyPr spcFirstLastPara="1" wrap="square" lIns="91425" tIns="45700" rIns="91425" bIns="45700" anchor="t" anchorCtr="0">
            <a:noAutofit/>
          </a:bodyPr>
          <a:lstStyle/>
          <a:p>
            <a:pPr marL="0" marR="190500" lvl="0" indent="0" algn="l" rtl="0">
              <a:lnSpc>
                <a:spcPct val="110000"/>
              </a:lnSpc>
              <a:spcBef>
                <a:spcPts val="0"/>
              </a:spcBef>
              <a:spcAft>
                <a:spcPts val="0"/>
              </a:spcAft>
              <a:buNone/>
            </a:pPr>
            <a:endParaRPr sz="1050" dirty="0">
              <a:solidFill>
                <a:schemeClr val="dk2"/>
              </a:solidFill>
              <a:highlight>
                <a:srgbClr val="FFFFFF"/>
              </a:highlight>
              <a:latin typeface="Calibri"/>
              <a:ea typeface="Calibri"/>
              <a:cs typeface="Calibri"/>
              <a:sym typeface="Calibri"/>
            </a:endParaRPr>
          </a:p>
          <a:p>
            <a:pPr marR="190500" lvl="0" algn="just">
              <a:lnSpc>
                <a:spcPct val="110000"/>
              </a:lnSpc>
            </a:pPr>
            <a:r>
              <a:rPr lang="tr-TR" sz="2400" dirty="0">
                <a:latin typeface="Times New Roman" panose="02020603050405020304" pitchFamily="18" charset="0"/>
                <a:cs typeface="Times New Roman" panose="02020603050405020304" pitchFamily="18" charset="0"/>
              </a:rPr>
              <a:t>2025 yılı içerisinde, koordinatörlüğümüzün desteğiyle akreditasyon süreçlerine yönelik eğitim talebinde bulunan Sınıf Eğitimi ve Okul Öncesi Eğitimi Anabilim Dalları, Coğrafya Bölümü, Türk Dili ve Edebiyatı Bölümü, Tirebolu İletişim Fakültesi ve Bulancak Kadir Karabaş Uygulamalı Bilimler Yüksekokulu ile bilgilendirme ve değerlendirme toplantısı gerçekleştirilmiştir.</a:t>
            </a:r>
            <a:endParaRPr sz="2400" dirty="0">
              <a:solidFill>
                <a:schemeClr val="dk2"/>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457200" marR="190500" lvl="0" indent="0" algn="ctr" rtl="0">
              <a:lnSpc>
                <a:spcPct val="110000"/>
              </a:lnSpc>
              <a:spcBef>
                <a:spcPts val="0"/>
              </a:spcBef>
              <a:spcAft>
                <a:spcPts val="0"/>
              </a:spcAft>
              <a:buNone/>
            </a:pPr>
            <a:endParaRPr sz="1050" dirty="0">
              <a:solidFill>
                <a:schemeClr val="dk2"/>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000"/>
              <a:buFont typeface="Arial"/>
              <a:buNone/>
            </a:pPr>
            <a:endParaRPr sz="105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153297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11896194d30_0_42"/>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g11896194d30_0_42"/>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g11896194d30_0_42"/>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1896194d30_0_42"/>
          <p:cNvSpPr/>
          <p:nvPr/>
        </p:nvSpPr>
        <p:spPr>
          <a:xfrm>
            <a:off x="446544" y="723773"/>
            <a:ext cx="11262360" cy="993600"/>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0" name="Google Shape;160;g11896194d30_0_42"/>
          <p:cNvSpPr/>
          <p:nvPr/>
        </p:nvSpPr>
        <p:spPr>
          <a:xfrm>
            <a:off x="10777492" y="825624"/>
            <a:ext cx="840331" cy="76119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g11896194d30_0_42"/>
          <p:cNvSpPr txBox="1"/>
          <p:nvPr/>
        </p:nvSpPr>
        <p:spPr>
          <a:xfrm>
            <a:off x="483096" y="664604"/>
            <a:ext cx="11225807" cy="1090002"/>
          </a:xfrm>
          <a:prstGeom prst="rect">
            <a:avLst/>
          </a:prstGeom>
          <a:noFill/>
          <a:ln>
            <a:noFill/>
          </a:ln>
        </p:spPr>
        <p:txBody>
          <a:bodyPr spcFirstLastPara="1" wrap="square" lIns="91425" tIns="45700" rIns="91425" bIns="45700" anchor="t" anchorCtr="0">
            <a:spAutoFit/>
          </a:bodyPr>
          <a:lstStyle/>
          <a:p>
            <a:pPr marL="12700" algn="ctr">
              <a:lnSpc>
                <a:spcPct val="200000"/>
              </a:lnSpc>
              <a:spcBef>
                <a:spcPts val="105"/>
              </a:spcBef>
            </a:pPr>
            <a:r>
              <a:rPr lang="tr-TR" sz="3200" spc="-10" dirty="0" smtClean="0">
                <a:solidFill>
                  <a:schemeClr val="bg1"/>
                </a:solidFill>
                <a:latin typeface="Times New Roman" panose="02020603050405020304" pitchFamily="18" charset="0"/>
                <a:cs typeface="Times New Roman" panose="02020603050405020304" pitchFamily="18" charset="0"/>
              </a:rPr>
              <a:t>Rektör Öğrenci Buluşması</a:t>
            </a:r>
            <a:endParaRPr lang="tr-TR" sz="3200" spc="-10" dirty="0">
              <a:solidFill>
                <a:schemeClr val="bg1"/>
              </a:solidFill>
              <a:latin typeface="Times New Roman" panose="02020603050405020304" pitchFamily="18" charset="0"/>
              <a:cs typeface="Times New Roman" panose="02020603050405020304" pitchFamily="18" charset="0"/>
            </a:endParaRPr>
          </a:p>
        </p:txBody>
      </p:sp>
      <p:sp>
        <p:nvSpPr>
          <p:cNvPr id="162" name="Google Shape;162;g11896194d30_0_42"/>
          <p:cNvSpPr/>
          <p:nvPr/>
        </p:nvSpPr>
        <p:spPr>
          <a:xfrm>
            <a:off x="-75983" y="1889205"/>
            <a:ext cx="11784886" cy="4302782"/>
          </a:xfrm>
          <a:prstGeom prst="rect">
            <a:avLst/>
          </a:prstGeom>
          <a:noFill/>
          <a:ln>
            <a:noFill/>
          </a:ln>
        </p:spPr>
        <p:txBody>
          <a:bodyPr spcFirstLastPara="1" wrap="square" lIns="91425" tIns="45700" rIns="91425" bIns="45700" anchor="t" anchorCtr="0">
            <a:noAutofit/>
          </a:bodyPr>
          <a:lstStyle/>
          <a:p>
            <a:pPr marL="457200" lvl="0" algn="just">
              <a:buSzPts val="2100"/>
            </a:pPr>
            <a:r>
              <a:rPr lang="tr-TR" sz="2000" dirty="0" smtClean="0">
                <a:latin typeface="Times New Roman" panose="02020603050405020304" pitchFamily="18" charset="0"/>
                <a:cs typeface="Times New Roman" panose="02020603050405020304" pitchFamily="18" charset="0"/>
              </a:rPr>
              <a:t>15 </a:t>
            </a:r>
            <a:r>
              <a:rPr lang="tr-TR" sz="2000" dirty="0">
                <a:latin typeface="Times New Roman" panose="02020603050405020304" pitchFamily="18" charset="0"/>
                <a:cs typeface="Times New Roman" panose="02020603050405020304" pitchFamily="18" charset="0"/>
              </a:rPr>
              <a:t>Nisan 2025 tarihinde gerçekleştirilen Rektör–Öğrenci Buluşması’nın ardından, öğrencilerimizin görüş ve önerilerinin değerlendirilmesi amacıyla tüm birimlere resmi yazı ile geri bildirim raporu hazırlamaları talep edilmiştir. Bu kapsamda, akademik ve idari birimler öğrencilerin eğitim–öğretim süreçlerine, sosyal imkânlara ve üniversite yaşamına dair paylaştıkları görüşleri dikkate alarak ayrıntılı raporlarını hazırlamış ve koordinatörlüğümüze iletmiştir. Elde edilen geri bildirimler, üniversitemizin güçlü yönlerini pekiştirmeye ve öğrencilerimizin ihtiyaç duyduğu alanlarda iyileştirme adımları atmaya yönelik önemli bir kaynak oluşturmaktadır. Bu raporların, öğrenci merkezli bir kalite kültürünün gelişmesine katkı sağlayacağı ve gelecekte yapılacak iyileştirme çalışmalarına ışık tutacağı öngörülmektedir.</a:t>
            </a:r>
            <a:endParaRPr sz="2000" b="0" i="0" u="none" strike="noStrike" cap="none" dirty="0">
              <a:solidFill>
                <a:srgbClr val="000000"/>
              </a:solidFill>
              <a:latin typeface="Times New Roman" panose="02020603050405020304" pitchFamily="18" charset="0"/>
              <a:ea typeface="Calibri"/>
              <a:cs typeface="Times New Roman" panose="02020603050405020304" pitchFamily="18" charset="0"/>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000"/>
              <a:buFont typeface="Arial"/>
              <a:buNone/>
            </a:pPr>
            <a:endParaRPr sz="105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496784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11896194d30_0_42"/>
          <p:cNvSpPr/>
          <p:nvPr/>
        </p:nvSpPr>
        <p:spPr>
          <a:xfrm>
            <a:off x="446531" y="457200"/>
            <a:ext cx="3703320" cy="94615"/>
          </a:xfrm>
          <a:custGeom>
            <a:avLst/>
            <a:gdLst/>
            <a:ahLst/>
            <a:cxnLst/>
            <a:rect l="l" t="t" r="r" b="b"/>
            <a:pathLst>
              <a:path w="3703320" h="94615" extrusionOk="0">
                <a:moveTo>
                  <a:pt x="3703320" y="0"/>
                </a:moveTo>
                <a:lnTo>
                  <a:pt x="0" y="0"/>
                </a:lnTo>
                <a:lnTo>
                  <a:pt x="0" y="94487"/>
                </a:lnTo>
                <a:lnTo>
                  <a:pt x="3703320" y="94487"/>
                </a:lnTo>
                <a:lnTo>
                  <a:pt x="3703320" y="0"/>
                </a:lnTo>
                <a:close/>
              </a:path>
            </a:pathLst>
          </a:custGeom>
          <a:solidFill>
            <a:srgbClr val="EC7E0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g11896194d30_0_42"/>
          <p:cNvSpPr/>
          <p:nvPr/>
        </p:nvSpPr>
        <p:spPr>
          <a:xfrm>
            <a:off x="8042147" y="454151"/>
            <a:ext cx="3703320" cy="97790"/>
          </a:xfrm>
          <a:custGeom>
            <a:avLst/>
            <a:gdLst/>
            <a:ahLst/>
            <a:cxnLst/>
            <a:rect l="l" t="t" r="r" b="b"/>
            <a:pathLst>
              <a:path w="3703320" h="97790" extrusionOk="0">
                <a:moveTo>
                  <a:pt x="3703320" y="0"/>
                </a:moveTo>
                <a:lnTo>
                  <a:pt x="0" y="0"/>
                </a:lnTo>
                <a:lnTo>
                  <a:pt x="0" y="97536"/>
                </a:lnTo>
                <a:lnTo>
                  <a:pt x="3703320" y="97536"/>
                </a:lnTo>
                <a:lnTo>
                  <a:pt x="3703320" y="0"/>
                </a:lnTo>
                <a:close/>
              </a:path>
            </a:pathLst>
          </a:custGeom>
          <a:solidFill>
            <a:srgbClr val="020496"/>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g11896194d30_0_42"/>
          <p:cNvSpPr/>
          <p:nvPr/>
        </p:nvSpPr>
        <p:spPr>
          <a:xfrm>
            <a:off x="4241291" y="457200"/>
            <a:ext cx="3703320" cy="91440"/>
          </a:xfrm>
          <a:custGeom>
            <a:avLst/>
            <a:gdLst/>
            <a:ahLst/>
            <a:cxnLst/>
            <a:rect l="l" t="t" r="r" b="b"/>
            <a:pathLst>
              <a:path w="3703320" h="91440" extrusionOk="0">
                <a:moveTo>
                  <a:pt x="3703319" y="0"/>
                </a:moveTo>
                <a:lnTo>
                  <a:pt x="0" y="0"/>
                </a:lnTo>
                <a:lnTo>
                  <a:pt x="0" y="91439"/>
                </a:lnTo>
                <a:lnTo>
                  <a:pt x="3703319" y="91439"/>
                </a:lnTo>
                <a:lnTo>
                  <a:pt x="3703319" y="0"/>
                </a:lnTo>
                <a:close/>
              </a:path>
            </a:pathLst>
          </a:custGeom>
          <a:solidFill>
            <a:srgbClr val="23980C"/>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1896194d30_0_42"/>
          <p:cNvSpPr/>
          <p:nvPr/>
        </p:nvSpPr>
        <p:spPr>
          <a:xfrm>
            <a:off x="446544" y="723773"/>
            <a:ext cx="11262360" cy="993600"/>
          </a:xfrm>
          <a:custGeom>
            <a:avLst/>
            <a:gdLst/>
            <a:ahLst/>
            <a:cxnLst/>
            <a:rect l="l" t="t" r="r" b="b"/>
            <a:pathLst>
              <a:path w="11262360" h="3304540" extrusionOk="0">
                <a:moveTo>
                  <a:pt x="11262360" y="0"/>
                </a:moveTo>
                <a:lnTo>
                  <a:pt x="0" y="0"/>
                </a:lnTo>
                <a:lnTo>
                  <a:pt x="0" y="3304031"/>
                </a:lnTo>
                <a:lnTo>
                  <a:pt x="11262360" y="3304031"/>
                </a:lnTo>
                <a:lnTo>
                  <a:pt x="11262360" y="0"/>
                </a:lnTo>
                <a:close/>
              </a:path>
            </a:pathLst>
          </a:custGeom>
          <a:solidFill>
            <a:srgbClr val="1A315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0" name="Google Shape;160;g11896194d30_0_42"/>
          <p:cNvSpPr/>
          <p:nvPr/>
        </p:nvSpPr>
        <p:spPr>
          <a:xfrm>
            <a:off x="10777492" y="825624"/>
            <a:ext cx="840331" cy="76119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g11896194d30_0_42"/>
          <p:cNvSpPr txBox="1"/>
          <p:nvPr/>
        </p:nvSpPr>
        <p:spPr>
          <a:xfrm>
            <a:off x="483096" y="664604"/>
            <a:ext cx="11225807" cy="1090002"/>
          </a:xfrm>
          <a:prstGeom prst="rect">
            <a:avLst/>
          </a:prstGeom>
          <a:noFill/>
          <a:ln>
            <a:noFill/>
          </a:ln>
        </p:spPr>
        <p:txBody>
          <a:bodyPr spcFirstLastPara="1" wrap="square" lIns="91425" tIns="45700" rIns="91425" bIns="45700" anchor="t" anchorCtr="0">
            <a:spAutoFit/>
          </a:bodyPr>
          <a:lstStyle/>
          <a:p>
            <a:pPr marL="12700" algn="ctr">
              <a:lnSpc>
                <a:spcPct val="200000"/>
              </a:lnSpc>
              <a:spcBef>
                <a:spcPts val="105"/>
              </a:spcBef>
            </a:pPr>
            <a:r>
              <a:rPr lang="tr-TR" sz="3200" spc="-10" dirty="0" smtClean="0">
                <a:solidFill>
                  <a:schemeClr val="bg1"/>
                </a:solidFill>
                <a:latin typeface="Times New Roman" panose="02020603050405020304" pitchFamily="18" charset="0"/>
                <a:cs typeface="Times New Roman" panose="02020603050405020304" pitchFamily="18" charset="0"/>
              </a:rPr>
              <a:t>Birim Öğrenci Kalite Komisyonu </a:t>
            </a:r>
            <a:endParaRPr lang="tr-TR" sz="3200" spc="-10" dirty="0">
              <a:solidFill>
                <a:schemeClr val="bg1"/>
              </a:solidFill>
              <a:latin typeface="Times New Roman" panose="02020603050405020304" pitchFamily="18" charset="0"/>
              <a:cs typeface="Times New Roman" panose="02020603050405020304" pitchFamily="18" charset="0"/>
            </a:endParaRPr>
          </a:p>
        </p:txBody>
      </p:sp>
      <p:sp>
        <p:nvSpPr>
          <p:cNvPr id="162" name="Google Shape;162;g11896194d30_0_42"/>
          <p:cNvSpPr/>
          <p:nvPr/>
        </p:nvSpPr>
        <p:spPr>
          <a:xfrm>
            <a:off x="452589" y="1754606"/>
            <a:ext cx="11250270" cy="4302782"/>
          </a:xfrm>
          <a:prstGeom prst="rect">
            <a:avLst/>
          </a:prstGeom>
          <a:noFill/>
          <a:ln>
            <a:noFill/>
          </a:ln>
        </p:spPr>
        <p:txBody>
          <a:bodyPr spcFirstLastPara="1" wrap="square" lIns="91425" tIns="45700" rIns="91425" bIns="45700" anchor="t" anchorCtr="0">
            <a:noAutofit/>
          </a:bodyPr>
          <a:lstStyle/>
          <a:p>
            <a:pPr marR="190500" lvl="0" algn="just">
              <a:lnSpc>
                <a:spcPct val="110000"/>
              </a:lnSpc>
            </a:pPr>
            <a:r>
              <a:rPr lang="tr-TR" sz="2000" dirty="0" smtClean="0">
                <a:latin typeface="Times New Roman" panose="02020603050405020304" pitchFamily="18" charset="0"/>
                <a:cs typeface="Times New Roman" panose="02020603050405020304" pitchFamily="18" charset="0"/>
              </a:rPr>
              <a:t>Üniversitemizde </a:t>
            </a:r>
            <a:r>
              <a:rPr lang="tr-TR" sz="2000" dirty="0">
                <a:latin typeface="Times New Roman" panose="02020603050405020304" pitchFamily="18" charset="0"/>
                <a:cs typeface="Times New Roman" panose="02020603050405020304" pitchFamily="18" charset="0"/>
              </a:rPr>
              <a:t>Birim Öğrenci Kalite Komisyonları oluşturulmuştur. Bu komisyonların temel amacı; öğrenci ve eğitim-öğretim süreçlerindeki performansı izlemek, gelişime açık yönleri belirlemek ve üniversitenin genel kalite süreçlerine katkı sağlamaktır. Komisyonlar, birimlerdeki programların her sınıf düzeyinden en az bir öğrencinin katılımıyla ve birim yönetim kurullarının desteğiyle yapılandırılmıştır. Süreç kapsamında oluşturulan komisyonlardan geri bildirim raporları ve anketler alınmış, elde edilen veriler kalite iyileştirme çalışmalarına yön verecek önemli çıktılar sunmuştur.</a:t>
            </a:r>
            <a:endParaRPr sz="2000" dirty="0">
              <a:solidFill>
                <a:schemeClr val="dk2"/>
              </a:solidFill>
              <a:highlight>
                <a:srgbClr val="FFFFFF"/>
              </a:highlight>
              <a:latin typeface="Times New Roman" panose="02020603050405020304" pitchFamily="18" charset="0"/>
              <a:ea typeface="Calibri"/>
              <a:cs typeface="Times New Roman" panose="02020603050405020304" pitchFamily="18" charset="0"/>
              <a:sym typeface="Calibri"/>
            </a:endParaRPr>
          </a:p>
          <a:p>
            <a:pPr marL="457200" marR="190500" lvl="0" indent="0" algn="ctr" rtl="0">
              <a:lnSpc>
                <a:spcPct val="110000"/>
              </a:lnSpc>
              <a:spcBef>
                <a:spcPts val="0"/>
              </a:spcBef>
              <a:spcAft>
                <a:spcPts val="0"/>
              </a:spcAft>
              <a:buNone/>
            </a:pPr>
            <a:endParaRPr sz="1050" dirty="0">
              <a:solidFill>
                <a:schemeClr val="dk2"/>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100"/>
              <a:buFont typeface="Arial"/>
              <a:buNone/>
            </a:pPr>
            <a:endParaRPr sz="1050" b="0" i="0" u="none" strike="noStrike" cap="none" dirty="0">
              <a:solidFill>
                <a:srgbClr val="000000"/>
              </a:solidFill>
              <a:latin typeface="Calibri"/>
              <a:ea typeface="Calibri"/>
              <a:cs typeface="Calibri"/>
              <a:sym typeface="Calibri"/>
            </a:endParaRPr>
          </a:p>
          <a:p>
            <a:pPr marL="457200" marR="0" lvl="0" indent="0" algn="just" rtl="0">
              <a:lnSpc>
                <a:spcPct val="100000"/>
              </a:lnSpc>
              <a:spcBef>
                <a:spcPts val="0"/>
              </a:spcBef>
              <a:spcAft>
                <a:spcPts val="0"/>
              </a:spcAft>
              <a:buClr>
                <a:srgbClr val="000000"/>
              </a:buClr>
              <a:buSzPts val="2000"/>
              <a:buFont typeface="Arial"/>
              <a:buNone/>
            </a:pPr>
            <a:endParaRPr sz="105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88041263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2202</TotalTime>
  <Words>842</Words>
  <Application>Microsoft Office PowerPoint</Application>
  <PresentationFormat>Geniş ekran</PresentationFormat>
  <Paragraphs>79</Paragraphs>
  <Slides>13</Slides>
  <Notes>10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13</vt:i4>
      </vt:variant>
    </vt:vector>
  </HeadingPairs>
  <TitlesOfParts>
    <vt:vector size="21" baseType="lpstr">
      <vt:lpstr>Arial</vt:lpstr>
      <vt:lpstr>Calibri</vt:lpstr>
      <vt:lpstr>Carlito</vt:lpstr>
      <vt:lpstr>Corbel</vt:lpstr>
      <vt:lpstr>Helvetica</vt:lpstr>
      <vt:lpstr>Segoe Print</vt:lpstr>
      <vt:lpstr>Times New Roman</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Birimlerden Gelen Akreditasyon Başvuru Talepleri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hakan sipahi</dc:creator>
  <cp:lastModifiedBy>ASUS</cp:lastModifiedBy>
  <cp:revision>69</cp:revision>
  <dcterms:created xsi:type="dcterms:W3CDTF">2020-03-01T18:49:24Z</dcterms:created>
  <dcterms:modified xsi:type="dcterms:W3CDTF">2025-09-10T06:25:34Z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2016-04-27T00:00:00Z</vt:filetime>
  </property>
  <property fmtid="{D5CDD505-2E9C-101B-9397-08002B2CF9AE}" pid="3" name="Creator">
    <vt:lpwstr>Microsoft® PowerPoint® 2016</vt:lpwstr>
  </property>
  <property fmtid="{D5CDD505-2E9C-101B-9397-08002B2CF9AE}" pid="4" name="LastSaved">
    <vt:filetime>2020-03-01T00:00:00Z</vt:filetime>
  </property>
</Properties>
</file>